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3" r:id="rId6"/>
    <p:sldId id="262" r:id="rId7"/>
    <p:sldId id="261" r:id="rId8"/>
    <p:sldId id="260" r:id="rId9"/>
    <p:sldId id="269" r:id="rId10"/>
    <p:sldId id="268" r:id="rId11"/>
    <p:sldId id="272" r:id="rId12"/>
    <p:sldId id="271" r:id="rId13"/>
    <p:sldId id="270" r:id="rId14"/>
    <p:sldId id="267" r:id="rId15"/>
    <p:sldId id="266"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5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51FA3D-1DE5-49AA-BE5A-3486C4D40574}" type="datetimeFigureOut">
              <a:rPr lang="tr-TR" smtClean="0"/>
              <a:pPr/>
              <a:t>08.06.2012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593EECC-90E7-47E3-BD31-0E82911277A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1FA3D-1DE5-49AA-BE5A-3486C4D40574}" type="datetimeFigureOut">
              <a:rPr lang="tr-TR" smtClean="0"/>
              <a:pPr/>
              <a:t>08.06.2012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3EECC-90E7-47E3-BD31-0E82911277A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tr-TR" sz="8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Ardahan </a:t>
            </a:r>
            <a:r>
              <a:rPr lang="tr-TR" sz="80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ÜNİVERSİTESİ </a:t>
            </a:r>
            <a:r>
              <a:rPr lang="tr-TR" sz="8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Yaz Okulu </a:t>
            </a:r>
            <a:r>
              <a:rPr lang="tr-TR" sz="80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YÖNETMELİĞİ</a:t>
            </a:r>
            <a:endParaRPr lang="tr-TR" sz="8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Alt Başlık"/>
          <p:cNvSpPr>
            <a:spLocks noGrp="1"/>
          </p:cNvSpPr>
          <p:nvPr>
            <p:ph type="subTitle" idx="1"/>
          </p:nvPr>
        </p:nvSpPr>
        <p:spPr>
          <a:xfrm>
            <a:off x="1187624" y="2852936"/>
            <a:ext cx="6400800" cy="1752600"/>
          </a:xfrm>
        </p:spPr>
        <p:txBody>
          <a:bodyPr>
            <a:normAutofit/>
          </a:bodyPr>
          <a:lstStyle/>
          <a:p>
            <a:pPr lvl="0"/>
            <a:endParaRPr lang="tr-TR" dirty="0" smtClean="0"/>
          </a:p>
          <a:p>
            <a:endParaRPr lang="tr-TR" dirty="0" smtClean="0"/>
          </a:p>
          <a:p>
            <a:endParaRPr lang="tr-TR" dirty="0" smtClean="0"/>
          </a:p>
          <a:p>
            <a:endParaRPr lang="tr-TR" dirty="0" smtClean="0"/>
          </a:p>
          <a:p>
            <a:endParaRPr lang="tr-TR" dirty="0"/>
          </a:p>
          <a:p>
            <a:endParaRPr lang="tr-TR" dirty="0" smtClean="0"/>
          </a:p>
          <a:p>
            <a:endParaRPr lang="tr-TR" dirty="0"/>
          </a:p>
          <a:p>
            <a:endParaRPr lang="tr-TR" dirty="0" smtClean="0"/>
          </a:p>
          <a:p>
            <a:endParaRPr lang="tr-TR" dirty="0"/>
          </a:p>
        </p:txBody>
      </p:sp>
      <p:pic>
        <p:nvPicPr>
          <p:cNvPr id="4" name="3 Resim" descr="Ardahan Üniversitesi_logo.jpg"/>
          <p:cNvPicPr>
            <a:picLocks noChangeAspect="1"/>
          </p:cNvPicPr>
          <p:nvPr/>
        </p:nvPicPr>
        <p:blipFill>
          <a:blip r:embed="rId2" cstate="print"/>
          <a:stretch>
            <a:fillRect/>
          </a:stretch>
        </p:blipFill>
        <p:spPr>
          <a:xfrm>
            <a:off x="179512" y="188640"/>
            <a:ext cx="1656184"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smtClean="0"/>
              <a:t>(3) Öğrenci, ders eksiğini tamamlamak üzere, başarısız olduğu veya not yükseltmek amaçlı olarak başarılı olduğu bir dersi tekrarlamak veya yeni ders almak için yaz okulundaki derslere kaydolabilir. </a:t>
            </a:r>
            <a:r>
              <a:rPr lang="tr-TR" b="1" u="sng" dirty="0" smtClean="0">
                <a:solidFill>
                  <a:srgbClr val="0070C0"/>
                </a:solidFill>
              </a:rPr>
              <a:t>Yaz okulunda açılan bir derse kaydolan öğrenci o dersi bırakamaz.</a:t>
            </a:r>
            <a:endParaRPr lang="tr-TR" dirty="0" smtClean="0">
              <a:solidFill>
                <a:srgbClr val="0070C0"/>
              </a:solidFill>
            </a:endParaRPr>
          </a:p>
          <a:p>
            <a:r>
              <a:rPr lang="tr-TR" dirty="0" smtClean="0">
                <a:solidFill>
                  <a:srgbClr val="0070C0"/>
                </a:solidFill>
              </a:rPr>
              <a:t>(4) </a:t>
            </a:r>
            <a:r>
              <a:rPr lang="tr-TR" b="1" u="sng" dirty="0" smtClean="0">
                <a:solidFill>
                  <a:srgbClr val="0070C0"/>
                </a:solidFill>
              </a:rPr>
              <a:t>Staj yapan öğrencinin yaz okulundan ders alabilmesi için kayıtlı olduğu birimin birim yönetim kurulu kararı gerekir.</a:t>
            </a:r>
            <a:endParaRPr lang="tr-TR" dirty="0" smtClean="0">
              <a:solidFill>
                <a:srgbClr val="0070C0"/>
              </a:solidFill>
            </a:endParaRPr>
          </a:p>
          <a:p>
            <a:endParaRPr lang="tr-TR" dirty="0" smtClean="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normAutofit fontScale="85000" lnSpcReduction="20000"/>
          </a:bodyPr>
          <a:lstStyle/>
          <a:p>
            <a:r>
              <a:rPr lang="tr-TR" dirty="0"/>
              <a:t>(5) </a:t>
            </a:r>
            <a:r>
              <a:rPr lang="tr-TR" b="1" u="sng" dirty="0" smtClean="0">
                <a:solidFill>
                  <a:srgbClr val="0070C0"/>
                </a:solidFill>
              </a:rPr>
              <a:t>Yabancı dil hazırlık sınıfına kayıtlı öğrenci,</a:t>
            </a:r>
            <a:r>
              <a:rPr lang="tr-TR" dirty="0" smtClean="0">
                <a:solidFill>
                  <a:srgbClr val="0070C0"/>
                </a:solidFill>
              </a:rPr>
              <a:t>  </a:t>
            </a:r>
            <a:r>
              <a:rPr lang="tr-TR" dirty="0" smtClean="0"/>
              <a:t>TÖMER </a:t>
            </a:r>
            <a:r>
              <a:rPr lang="tr-TR" dirty="0"/>
              <a:t>tarafından açılan yaz okulu hariç olmak üzere</a:t>
            </a:r>
            <a:r>
              <a:rPr lang="tr-TR" dirty="0" smtClean="0"/>
              <a:t>, </a:t>
            </a:r>
            <a:r>
              <a:rPr lang="tr-TR" b="1" u="sng" dirty="0">
                <a:solidFill>
                  <a:srgbClr val="0070C0"/>
                </a:solidFill>
              </a:rPr>
              <a:t>yaz okulundan ders alamaz.</a:t>
            </a:r>
            <a:r>
              <a:rPr lang="tr-TR" dirty="0">
                <a:solidFill>
                  <a:srgbClr val="0070C0"/>
                </a:solidFill>
              </a:rPr>
              <a:t> </a:t>
            </a:r>
            <a:r>
              <a:rPr lang="tr-TR" dirty="0"/>
              <a:t>Yabancı dil hazırlık sınıfını bitirmiş, dil yeterliliğini kanıtlamış ve derslere başlamamış olan öğrenci; bölüm/program başkanlığı tarafından uygun görülmesi ve birim kurulunun onayı üzerine, bölüm/program başkanlığınca belirlenmiş olan derslerden </a:t>
            </a:r>
            <a:r>
              <a:rPr lang="tr-TR" b="1" u="sng" dirty="0">
                <a:solidFill>
                  <a:srgbClr val="0070C0"/>
                </a:solidFill>
              </a:rPr>
              <a:t>en fazla iki dersi alabilir.</a:t>
            </a:r>
            <a:r>
              <a:rPr lang="tr-TR" u="sng" dirty="0">
                <a:solidFill>
                  <a:srgbClr val="0070C0"/>
                </a:solidFill>
              </a:rPr>
              <a:t> </a:t>
            </a:r>
            <a:endParaRPr lang="tr-TR" dirty="0">
              <a:solidFill>
                <a:srgbClr val="0070C0"/>
              </a:solidFill>
            </a:endParaRPr>
          </a:p>
          <a:p>
            <a:r>
              <a:rPr lang="tr-TR" dirty="0"/>
              <a:t>(6) Yaz okulunda, yabancı dil hazırlık sınıfına kayıtlı olmayan öğrencilerinden, </a:t>
            </a:r>
            <a:r>
              <a:rPr lang="tr-TR" b="1" u="sng" dirty="0">
                <a:solidFill>
                  <a:srgbClr val="0070C0"/>
                </a:solidFill>
              </a:rPr>
              <a:t>bir üst yarıyıl ve/veya yıldan ders alabilmesi için,</a:t>
            </a:r>
            <a:r>
              <a:rPr lang="tr-TR" dirty="0">
                <a:solidFill>
                  <a:srgbClr val="0070C0"/>
                </a:solidFill>
              </a:rPr>
              <a:t> </a:t>
            </a:r>
            <a:r>
              <a:rPr lang="tr-TR" dirty="0"/>
              <a:t>önceki yarıyıl ve/veya yıllardan </a:t>
            </a:r>
            <a:r>
              <a:rPr lang="tr-TR" b="1" u="sng" dirty="0">
                <a:solidFill>
                  <a:srgbClr val="0070C0"/>
                </a:solidFill>
              </a:rPr>
              <a:t>dersinin kalmaması ve genel not ortalamasının (GNO) en az 2.50 olması gerekir</a:t>
            </a:r>
            <a:r>
              <a:rPr lang="tr-TR" dirty="0">
                <a:solidFill>
                  <a:srgbClr val="0070C0"/>
                </a:solidFill>
              </a:rPr>
              <a:t>. </a:t>
            </a:r>
            <a:r>
              <a:rPr lang="tr-TR" dirty="0"/>
              <a:t>Bu durumda öğrenci, </a:t>
            </a:r>
            <a:r>
              <a:rPr lang="tr-TR" b="1" u="sng" dirty="0" err="1">
                <a:solidFill>
                  <a:srgbClr val="0070C0"/>
                </a:solidFill>
              </a:rPr>
              <a:t>GNO’su</a:t>
            </a:r>
            <a:r>
              <a:rPr lang="tr-TR" b="1" u="sng" dirty="0">
                <a:solidFill>
                  <a:srgbClr val="0070C0"/>
                </a:solidFill>
              </a:rPr>
              <a:t> 2.50-2.99 arasında ise üstten bir ders, 3.00’dan fazla ise iki ders alabilir.</a:t>
            </a:r>
            <a:r>
              <a:rPr lang="tr-TR" dirty="0">
                <a:solidFill>
                  <a:srgbClr val="0070C0"/>
                </a:solidFill>
              </a:rPr>
              <a:t> </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86478"/>
          </a:xfrm>
        </p:spPr>
        <p:txBody>
          <a:bodyPr>
            <a:normAutofit fontScale="70000" lnSpcReduction="20000"/>
          </a:bodyPr>
          <a:lstStyle/>
          <a:p>
            <a:r>
              <a:rPr lang="tr-TR" dirty="0"/>
              <a:t>(7) Kendi programında yaz okulunda ders açılamaması halinde, </a:t>
            </a:r>
            <a:r>
              <a:rPr lang="tr-TR" dirty="0" smtClean="0"/>
              <a:t>Bu </a:t>
            </a:r>
            <a:r>
              <a:rPr lang="tr-TR" dirty="0"/>
              <a:t>dersleri alacak öğrenci, </a:t>
            </a:r>
            <a:r>
              <a:rPr lang="tr-TR" b="1" u="sng" dirty="0" smtClean="0">
                <a:solidFill>
                  <a:srgbClr val="0070C0"/>
                </a:solidFill>
              </a:rPr>
              <a:t>birinci öğretim öğrencisinin ikinci öğretim yaz okulundan ders alabilmesi için birim yönetim kurulu kararı gerekir. kinci </a:t>
            </a:r>
            <a:r>
              <a:rPr lang="tr-TR" b="1" u="sng" dirty="0">
                <a:solidFill>
                  <a:srgbClr val="0070C0"/>
                </a:solidFill>
              </a:rPr>
              <a:t>öğretime ait yaz okulu ücretini ödemek zorundadır</a:t>
            </a:r>
            <a:r>
              <a:rPr lang="tr-TR" dirty="0">
                <a:solidFill>
                  <a:srgbClr val="0070C0"/>
                </a:solidFill>
              </a:rPr>
              <a:t>. </a:t>
            </a:r>
            <a:r>
              <a:rPr lang="tr-TR" dirty="0"/>
              <a:t>İkinci öğretim öğrencisinin, birinci öğretim yaz okulundan ders alması da normal öğretimle aynı  esaslara göre yapılır.           </a:t>
            </a:r>
          </a:p>
          <a:p>
            <a:pPr>
              <a:buNone/>
            </a:pPr>
            <a:endParaRPr lang="tr-TR" dirty="0"/>
          </a:p>
          <a:p>
            <a:r>
              <a:rPr lang="tr-TR" dirty="0"/>
              <a:t>(8) </a:t>
            </a:r>
            <a:r>
              <a:rPr lang="tr-TR" b="1" u="sng" dirty="0">
                <a:solidFill>
                  <a:srgbClr val="0070C0"/>
                </a:solidFill>
              </a:rPr>
              <a:t>Öğrencinin kaydolmak istediği derslerin ARÜ yaz okulunda açılmaması durumunda</a:t>
            </a:r>
            <a:r>
              <a:rPr lang="tr-TR" b="1" u="sng" dirty="0"/>
              <a:t>,</a:t>
            </a:r>
            <a:r>
              <a:rPr lang="tr-TR" dirty="0"/>
              <a:t> farklı bir üniversitenin yaz okulundan ilgili dersleri alabilir. Öğrencinin, farklı bir üniversiteden alınacak dersin içerik, dil, kredi ve ders saatini, yaz okulu akademik takvimini içeren resmi belgeyi önceden kendi birimine vermesi gerekir. Farklı üniversiteden ders alınabilmesi için ilgili bölüm, program veya anabilim/</a:t>
            </a:r>
            <a:r>
              <a:rPr lang="tr-TR" dirty="0" err="1"/>
              <a:t>anasanat</a:t>
            </a:r>
            <a:r>
              <a:rPr lang="tr-TR" dirty="0"/>
              <a:t> dalının görüşü alınması ve birim yönetim kurulu tarafından uygun görülmesi gerekir. </a:t>
            </a:r>
          </a:p>
          <a:p>
            <a:r>
              <a:rPr lang="tr-TR" dirty="0"/>
              <a:t>9</a:t>
            </a:r>
            <a:r>
              <a:rPr lang="tr-TR" b="1" u="sng" dirty="0"/>
              <a:t>) </a:t>
            </a:r>
            <a:r>
              <a:rPr lang="tr-TR" b="1" u="sng" dirty="0">
                <a:solidFill>
                  <a:srgbClr val="0070C0"/>
                </a:solidFill>
              </a:rPr>
              <a:t>Diğer üniversite öğrencileri,</a:t>
            </a:r>
            <a:r>
              <a:rPr lang="tr-TR" dirty="0">
                <a:solidFill>
                  <a:srgbClr val="0070C0"/>
                </a:solidFill>
              </a:rPr>
              <a:t> </a:t>
            </a:r>
            <a:r>
              <a:rPr lang="tr-TR" dirty="0"/>
              <a:t>yaz okulu koordinasyon kurulunun onayı ile yaz okulunda açılan dersleri alabilir ve o derslere kayıt yaptırabilirler.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tr-TR"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Devam Ve Başarı Durumu</a:t>
            </a:r>
            <a:endParaRPr lang="tr-TR"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İçerik Yer Tutucusu"/>
          <p:cNvSpPr>
            <a:spLocks noGrp="1"/>
          </p:cNvSpPr>
          <p:nvPr>
            <p:ph idx="1"/>
          </p:nvPr>
        </p:nvSpPr>
        <p:spPr>
          <a:xfrm>
            <a:off x="457200" y="1600200"/>
            <a:ext cx="8229600" cy="4972072"/>
          </a:xfrm>
        </p:spPr>
        <p:txBody>
          <a:bodyPr>
            <a:normAutofit fontScale="77500" lnSpcReduction="20000"/>
          </a:bodyPr>
          <a:lstStyle/>
          <a:p>
            <a:r>
              <a:rPr lang="tr-TR" b="1" dirty="0"/>
              <a:t>MADDE 10 – </a:t>
            </a:r>
            <a:r>
              <a:rPr lang="tr-TR" dirty="0"/>
              <a:t>(1) </a:t>
            </a:r>
            <a:r>
              <a:rPr lang="tr-TR" b="1" u="sng" dirty="0" smtClean="0">
                <a:solidFill>
                  <a:srgbClr val="0070C0"/>
                </a:solidFill>
              </a:rPr>
              <a:t>Yaz okulunda derslere devam zorunludur. Bir dersin devam koşulunun daha önce yerine getirilmiş olması,</a:t>
            </a:r>
            <a:r>
              <a:rPr lang="tr-TR" b="1" u="sng" dirty="0" smtClean="0"/>
              <a:t> </a:t>
            </a:r>
            <a:r>
              <a:rPr lang="tr-TR" dirty="0" smtClean="0"/>
              <a:t>o derse </a:t>
            </a:r>
            <a:r>
              <a:rPr lang="tr-TR" dirty="0"/>
              <a:t>yaz okulunda devam etme zorunluluğunu ortadan kaldırmaz. </a:t>
            </a:r>
          </a:p>
          <a:p>
            <a:pPr>
              <a:buNone/>
            </a:pPr>
            <a:endParaRPr lang="tr-TR" dirty="0"/>
          </a:p>
          <a:p>
            <a:r>
              <a:rPr lang="tr-TR" dirty="0"/>
              <a:t>(2) Yaz okulunda açılan dersler </a:t>
            </a:r>
            <a:r>
              <a:rPr lang="tr-TR" b="1" u="sng" dirty="0">
                <a:solidFill>
                  <a:srgbClr val="0070C0"/>
                </a:solidFill>
              </a:rPr>
              <a:t>için en az bir ara sınav ve en az bir yarıyıl sonu sınavı yapılır;</a:t>
            </a:r>
            <a:r>
              <a:rPr lang="tr-TR" b="1" u="sng" dirty="0"/>
              <a:t> </a:t>
            </a:r>
            <a:r>
              <a:rPr lang="tr-TR" dirty="0"/>
              <a:t>ara sınava ve yarıyıl sonu sınavına </a:t>
            </a:r>
            <a:r>
              <a:rPr lang="tr-TR" b="1" u="sng" dirty="0">
                <a:solidFill>
                  <a:srgbClr val="0070C0"/>
                </a:solidFill>
              </a:rPr>
              <a:t>sadece yaz okuluna kayıtlı öğrenciler girer.</a:t>
            </a:r>
            <a:r>
              <a:rPr lang="tr-TR" dirty="0">
                <a:solidFill>
                  <a:srgbClr val="0070C0"/>
                </a:solidFill>
              </a:rPr>
              <a:t> </a:t>
            </a:r>
          </a:p>
          <a:p>
            <a:pPr>
              <a:buNone/>
            </a:pPr>
            <a:r>
              <a:rPr lang="tr-TR" dirty="0"/>
              <a:t> </a:t>
            </a:r>
          </a:p>
          <a:p>
            <a:r>
              <a:rPr lang="tr-TR" dirty="0"/>
              <a:t>(3) Öğrencinin harfli başarı notu Senato tarafından belirlenen esaslara göre tespit </a:t>
            </a:r>
            <a:r>
              <a:rPr lang="tr-TR" dirty="0" smtClean="0"/>
              <a:t>edilir. </a:t>
            </a:r>
            <a:r>
              <a:rPr lang="tr-TR" u="sng" dirty="0" err="1" smtClean="0">
                <a:solidFill>
                  <a:srgbClr val="0070C0"/>
                </a:solidFill>
              </a:rPr>
              <a:t>Y</a:t>
            </a:r>
            <a:r>
              <a:rPr lang="tr-TR" b="1" u="sng" dirty="0" err="1" smtClean="0">
                <a:solidFill>
                  <a:srgbClr val="0070C0"/>
                </a:solidFill>
              </a:rPr>
              <a:t>okulundan</a:t>
            </a:r>
            <a:r>
              <a:rPr lang="tr-TR" b="1" u="sng" dirty="0" smtClean="0">
                <a:solidFill>
                  <a:srgbClr val="0070C0"/>
                </a:solidFill>
              </a:rPr>
              <a:t> </a:t>
            </a:r>
            <a:r>
              <a:rPr lang="tr-TR" b="1" u="sng" dirty="0">
                <a:solidFill>
                  <a:srgbClr val="0070C0"/>
                </a:solidFill>
              </a:rPr>
              <a:t>alınan harfli başarı notu dersin okutulduğu ilgili döneme aktarılır.</a:t>
            </a:r>
            <a:r>
              <a:rPr lang="tr-TR" u="sng" dirty="0">
                <a:solidFill>
                  <a:srgbClr val="0070C0"/>
                </a:solidFill>
              </a:rPr>
              <a:t> Ancak yüzde </a:t>
            </a:r>
            <a:r>
              <a:rPr lang="tr-TR" b="1" u="sng" dirty="0">
                <a:solidFill>
                  <a:srgbClr val="0070C0"/>
                </a:solidFill>
              </a:rPr>
              <a:t>onluk dilim hesaplamalarında yaz okulunda alınan harfli başarı notu değerlendirilemez.</a:t>
            </a:r>
            <a:endParaRPr lang="tr-TR" u="sng" dirty="0">
              <a:solidFill>
                <a:srgbClr val="0070C0"/>
              </a:solidFill>
            </a:endParaRPr>
          </a:p>
          <a:p>
            <a:endParaRPr lang="tr-TR" dirty="0"/>
          </a:p>
        </p:txBody>
      </p:sp>
      <p:pic>
        <p:nvPicPr>
          <p:cNvPr id="4" name="3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a:t>4)</a:t>
            </a:r>
            <a:r>
              <a:rPr lang="tr-TR" b="1" dirty="0"/>
              <a:t> </a:t>
            </a:r>
            <a:r>
              <a:rPr lang="tr-TR" dirty="0"/>
              <a:t>Öğrencinin, ilgili yönetim kurulunca kabul edilen, </a:t>
            </a:r>
            <a:r>
              <a:rPr lang="tr-TR" b="1" u="sng" dirty="0">
                <a:solidFill>
                  <a:srgbClr val="0070C0"/>
                </a:solidFill>
              </a:rPr>
              <a:t>başka yükseköğretim kurumlarının yaz okullarında alıp başarmış olduğu dersleri için </a:t>
            </a:r>
            <a:r>
              <a:rPr lang="tr-TR" b="1" u="sng" dirty="0" smtClean="0">
                <a:solidFill>
                  <a:srgbClr val="0070C0"/>
                </a:solidFill>
              </a:rPr>
              <a:t>“S” </a:t>
            </a:r>
            <a:r>
              <a:rPr lang="tr-TR" b="1" u="sng" dirty="0">
                <a:solidFill>
                  <a:srgbClr val="0070C0"/>
                </a:solidFill>
              </a:rPr>
              <a:t>harfli başarı notu verilir</a:t>
            </a:r>
            <a:r>
              <a:rPr lang="tr-TR" dirty="0">
                <a:solidFill>
                  <a:srgbClr val="0070C0"/>
                </a:solidFill>
              </a:rPr>
              <a:t>. </a:t>
            </a:r>
            <a:r>
              <a:rPr lang="tr-TR" dirty="0"/>
              <a:t>Bu tür derslerin kredisi, öğrencinin tamamlamakla yükümlü olduğu toplam krediye sayılır, fakat </a:t>
            </a:r>
            <a:r>
              <a:rPr lang="tr-TR" b="1" u="sng" dirty="0">
                <a:solidFill>
                  <a:srgbClr val="0070C0"/>
                </a:solidFill>
              </a:rPr>
              <a:t>GNO ve yarıyıl ağırlıklı not ortalaması (YNO) hesabına katılmaz. </a:t>
            </a:r>
            <a:endParaRPr lang="tr-TR" dirty="0">
              <a:solidFill>
                <a:srgbClr val="0070C0"/>
              </a:solidFill>
            </a:endParaRPr>
          </a:p>
          <a:p>
            <a:pPr>
              <a:buNone/>
            </a:pPr>
            <a:endParaRPr lang="tr-TR" dirty="0"/>
          </a:p>
          <a:p>
            <a:r>
              <a:rPr lang="tr-TR" dirty="0"/>
              <a:t>(5) Tekrar edilen derslerde, </a:t>
            </a:r>
            <a:r>
              <a:rPr lang="tr-TR" b="1" u="sng" dirty="0">
                <a:solidFill>
                  <a:srgbClr val="0070C0"/>
                </a:solidFill>
              </a:rPr>
              <a:t>alınan en son not </a:t>
            </a:r>
            <a:r>
              <a:rPr lang="tr-TR" b="1" u="sng" dirty="0" smtClean="0">
                <a:solidFill>
                  <a:srgbClr val="0070C0"/>
                </a:solidFill>
              </a:rPr>
              <a:t>geçerlidir,</a:t>
            </a:r>
            <a:r>
              <a:rPr lang="tr-TR" dirty="0" smtClean="0">
                <a:solidFill>
                  <a:srgbClr val="0070C0"/>
                </a:solidFill>
              </a:rPr>
              <a:t> </a:t>
            </a:r>
            <a:r>
              <a:rPr lang="tr-TR" dirty="0"/>
              <a:t>ve YNO/GNO hesabında bu son not kullanılır.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4840303"/>
          </a:xfrm>
        </p:spPr>
        <p:txBody>
          <a:bodyPr>
            <a:normAutofit fontScale="92500" lnSpcReduction="10000"/>
          </a:bodyPr>
          <a:lstStyle/>
          <a:p>
            <a:r>
              <a:rPr lang="tr-TR" dirty="0"/>
              <a:t>(6) Yaz okuluna kaydolan ve yaz okulu sonunda mezuniyeti için, devam şartını yerine getirmiş olduğu tek dersten sorumluluğu kalan </a:t>
            </a:r>
            <a:r>
              <a:rPr lang="tr-TR" dirty="0" err="1"/>
              <a:t>önlisans</a:t>
            </a:r>
            <a:r>
              <a:rPr lang="tr-TR" dirty="0"/>
              <a:t> ve lisans öğrencileri, 28/7/2009 tarihli ve 27302 sayılı Resmî Gazete’de yayımlanan Ardahan Üniversitesi </a:t>
            </a:r>
            <a:r>
              <a:rPr lang="tr-TR" dirty="0" err="1"/>
              <a:t>Önlisans</a:t>
            </a:r>
            <a:r>
              <a:rPr lang="tr-TR" dirty="0"/>
              <a:t>-Lisans Eğitim-Öğretim ve Sınav Yönetmeliğinin </a:t>
            </a:r>
            <a:r>
              <a:rPr lang="tr-TR" dirty="0" smtClean="0"/>
              <a:t>32nci </a:t>
            </a:r>
            <a:r>
              <a:rPr lang="tr-TR" dirty="0"/>
              <a:t>maddesindeki şartları sağlamak kaydıyla, akademik takvimde belirtilen tarihte tek ders sınavına girme hakkı kazanır. </a:t>
            </a:r>
          </a:p>
          <a:p>
            <a:r>
              <a:rPr lang="tr-TR" dirty="0"/>
              <a:t>(7) Öğrencinin başarı durumuna ilişkin diğer esaslar Senato tarafından belirlenir. </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a:ln>
            <a:solidFill>
              <a:srgbClr val="002060"/>
            </a:solidFill>
          </a:ln>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tr-TR"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Yönetim </a:t>
            </a:r>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İçerik Yer Tutucusu"/>
          <p:cNvSpPr>
            <a:spLocks noGrp="1"/>
          </p:cNvSpPr>
          <p:nvPr>
            <p:ph idx="1"/>
          </p:nvPr>
        </p:nvSpPr>
        <p:spPr/>
        <p:txBody>
          <a:bodyPr>
            <a:normAutofit/>
          </a:bodyPr>
          <a:lstStyle/>
          <a:p>
            <a:r>
              <a:rPr lang="tr-TR" b="1" dirty="0" smtClean="0"/>
              <a:t>MADDE 4 – </a:t>
            </a:r>
            <a:r>
              <a:rPr lang="tr-TR" dirty="0" smtClean="0"/>
              <a:t>(1) Yaz okulunda eğitim-öğretim; Rektör tarafından iki yıl süreyle görevlendirilen bir yaz okulu koordinatörü ile Senato tarafından seçilen dört öğretim üyesi ve Öğrenci İşleri Daire Başkanının katılımıyla oluşan yaz okulu koordinasyon kurulu tarafından, ilgili mevzuat hükümlerine göre yürütülür.</a:t>
            </a:r>
            <a:endParaRPr lang="tr-TR" dirty="0"/>
          </a:p>
        </p:txBody>
      </p:sp>
      <p:pic>
        <p:nvPicPr>
          <p:cNvPr id="5" name="4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tr-TR"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Akademik Takvim</a:t>
            </a:r>
            <a: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İçerik Yer Tutucusu"/>
          <p:cNvSpPr>
            <a:spLocks noGrp="1"/>
          </p:cNvSpPr>
          <p:nvPr>
            <p:ph idx="1"/>
          </p:nvPr>
        </p:nvSpPr>
        <p:spPr/>
        <p:txBody>
          <a:bodyPr>
            <a:normAutofit/>
          </a:bodyPr>
          <a:lstStyle/>
          <a:p>
            <a:r>
              <a:rPr lang="tr-TR" b="1" dirty="0"/>
              <a:t>MADDE 5 – </a:t>
            </a:r>
            <a:r>
              <a:rPr lang="tr-TR" dirty="0"/>
              <a:t>(1) Yaz okulunda ders açılması, derslere kayıt, derslerin başlangıcı ve bitişi, sınavlar ve diğer ilgili hususlar Senato tarafından belirlenecek akademik takvime göre yürütülür</a:t>
            </a:r>
            <a:r>
              <a:rPr lang="tr-TR" dirty="0" smtClean="0"/>
              <a:t>.</a:t>
            </a:r>
            <a:endParaRPr lang="tr-TR" dirty="0"/>
          </a:p>
        </p:txBody>
      </p:sp>
      <p:pic>
        <p:nvPicPr>
          <p:cNvPr id="5" name="4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Süre</a:t>
            </a:r>
          </a:p>
        </p:txBody>
      </p:sp>
      <p:sp>
        <p:nvSpPr>
          <p:cNvPr id="3" name="2 İçerik Yer Tutucusu"/>
          <p:cNvSpPr>
            <a:spLocks noGrp="1"/>
          </p:cNvSpPr>
          <p:nvPr>
            <p:ph idx="1"/>
          </p:nvPr>
        </p:nvSpPr>
        <p:spPr/>
        <p:txBody>
          <a:bodyPr/>
          <a:lstStyle/>
          <a:p>
            <a:r>
              <a:rPr lang="tr-TR" b="1" dirty="0"/>
              <a:t>MADDE 6 – </a:t>
            </a:r>
            <a:r>
              <a:rPr lang="tr-TR" dirty="0"/>
              <a:t>(1) Yaz okulundaki bir ders güz veya bahar yarıyılında veya tüm yılda yapılan aynı kod ve isimli dersin toplam saat, yük ve kredisine sahiptir. </a:t>
            </a:r>
          </a:p>
          <a:p>
            <a:r>
              <a:rPr lang="tr-TR" b="1" u="sng" dirty="0">
                <a:solidFill>
                  <a:srgbClr val="0070C0"/>
                </a:solidFill>
              </a:rPr>
              <a:t>(2) Yaz okulunun süresi, sınavlar dâhil olmak üzere yedi haftadan az olmaz</a:t>
            </a:r>
            <a:endParaRPr lang="tr-TR" dirty="0">
              <a:solidFill>
                <a:srgbClr val="0070C0"/>
              </a:solidFill>
            </a:endParaRPr>
          </a:p>
          <a:p>
            <a:endParaRPr lang="tr-TR" dirty="0"/>
          </a:p>
        </p:txBody>
      </p:sp>
      <p:pic>
        <p:nvPicPr>
          <p:cNvPr id="4" name="3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Ücretler ve ek ders </a:t>
            </a:r>
          </a:p>
        </p:txBody>
      </p:sp>
      <p:sp>
        <p:nvSpPr>
          <p:cNvPr id="3" name="2 İçerik Yer Tutucusu"/>
          <p:cNvSpPr>
            <a:spLocks noGrp="1"/>
          </p:cNvSpPr>
          <p:nvPr>
            <p:ph idx="1"/>
          </p:nvPr>
        </p:nvSpPr>
        <p:spPr/>
        <p:txBody>
          <a:bodyPr/>
          <a:lstStyle/>
          <a:p>
            <a:r>
              <a:rPr lang="tr-TR" b="1" dirty="0"/>
              <a:t>MADDE 7 – </a:t>
            </a:r>
            <a:r>
              <a:rPr lang="tr-TR" dirty="0"/>
              <a:t>(1) Yaz okulunda öğrencinin ödeyeceği ücret ve ders veren öğretim üyesine/görevlisine yapılacak ek ders ücreti 2547 sayılı Kanun ve ilgili diğer mevzuat hükümlerine göre belirlenir</a:t>
            </a:r>
          </a:p>
          <a:p>
            <a:endParaRPr lang="tr-TR" dirty="0"/>
          </a:p>
        </p:txBody>
      </p:sp>
      <p:pic>
        <p:nvPicPr>
          <p:cNvPr id="4" name="3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Derslerin açılması </a:t>
            </a:r>
            <a: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İçerik Yer Tutucusu"/>
          <p:cNvSpPr>
            <a:spLocks noGrp="1"/>
          </p:cNvSpPr>
          <p:nvPr>
            <p:ph idx="1"/>
          </p:nvPr>
        </p:nvSpPr>
        <p:spPr/>
        <p:txBody>
          <a:bodyPr>
            <a:normAutofit/>
          </a:bodyPr>
          <a:lstStyle/>
          <a:p>
            <a:r>
              <a:rPr lang="tr-TR" b="1" dirty="0"/>
              <a:t>MADDE 8 – </a:t>
            </a:r>
            <a:r>
              <a:rPr lang="tr-TR" dirty="0"/>
              <a:t>(1) </a:t>
            </a:r>
            <a:r>
              <a:rPr lang="tr-TR" b="1" u="sng" dirty="0">
                <a:solidFill>
                  <a:srgbClr val="0070C0"/>
                </a:solidFill>
              </a:rPr>
              <a:t>Yaz okulunda açılacak dersler her yıl;</a:t>
            </a:r>
            <a:r>
              <a:rPr lang="tr-TR" dirty="0">
                <a:solidFill>
                  <a:srgbClr val="FFC000"/>
                </a:solidFill>
              </a:rPr>
              <a:t> </a:t>
            </a:r>
            <a:r>
              <a:rPr lang="tr-TR" dirty="0"/>
              <a:t>fakülteler ile yüksekokullarda ilgili bölüm kurulunun, meslek yüksekokullarında bölüm başkanlıklarının, enstitülerde ise ilgili anabilim/</a:t>
            </a:r>
            <a:r>
              <a:rPr lang="tr-TR" dirty="0" err="1"/>
              <a:t>anasanat</a:t>
            </a:r>
            <a:r>
              <a:rPr lang="tr-TR" dirty="0"/>
              <a:t> dalı kurulunun teklifi, birim kurulunun kararı ve Senatonun onayı ile </a:t>
            </a:r>
            <a:r>
              <a:rPr lang="tr-TR" b="1" u="sng" dirty="0">
                <a:solidFill>
                  <a:srgbClr val="0070C0"/>
                </a:solidFill>
              </a:rPr>
              <a:t>en geç bahar yarıyılına ait yarıyıl sonu sınav döneminden </a:t>
            </a:r>
            <a:r>
              <a:rPr lang="tr-TR" b="1" u="sng" dirty="0" err="1">
                <a:solidFill>
                  <a:srgbClr val="0070C0"/>
                </a:solidFill>
              </a:rPr>
              <a:t>onbeş</a:t>
            </a:r>
            <a:r>
              <a:rPr lang="tr-TR" b="1" u="sng" dirty="0">
                <a:solidFill>
                  <a:srgbClr val="0070C0"/>
                </a:solidFill>
              </a:rPr>
              <a:t> gün öncesine kadar belirlenir.</a:t>
            </a:r>
            <a:r>
              <a:rPr lang="tr-TR" dirty="0">
                <a:solidFill>
                  <a:srgbClr val="0070C0"/>
                </a:solidFill>
              </a:rPr>
              <a:t> </a:t>
            </a:r>
          </a:p>
          <a:p>
            <a:endParaRPr lang="tr-TR" dirty="0"/>
          </a:p>
        </p:txBody>
      </p:sp>
      <p:pic>
        <p:nvPicPr>
          <p:cNvPr id="4" name="3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85000" lnSpcReduction="10000"/>
          </a:bodyPr>
          <a:lstStyle/>
          <a:p>
            <a:pPr lvl="0"/>
            <a:r>
              <a:rPr lang="tr-TR" b="1" u="sng" dirty="0">
                <a:solidFill>
                  <a:srgbClr val="0070C0"/>
                </a:solidFill>
              </a:rPr>
              <a:t>Yaz okulunda bir dersin açılabilmesi için gerekli en az öğrenci sayısı;</a:t>
            </a:r>
            <a:r>
              <a:rPr lang="tr-TR" dirty="0">
                <a:solidFill>
                  <a:srgbClr val="0070C0"/>
                </a:solidFill>
              </a:rPr>
              <a:t> </a:t>
            </a:r>
            <a:r>
              <a:rPr lang="tr-TR" dirty="0"/>
              <a:t>lisans programlarında </a:t>
            </a:r>
            <a:r>
              <a:rPr lang="tr-TR" dirty="0" err="1"/>
              <a:t>onbeşin</a:t>
            </a:r>
            <a:r>
              <a:rPr lang="tr-TR" dirty="0"/>
              <a:t>, lisansüstü </a:t>
            </a:r>
            <a:r>
              <a:rPr lang="tr-TR" dirty="0" smtClean="0"/>
              <a:t>programlarında </a:t>
            </a:r>
            <a:r>
              <a:rPr lang="tr-TR" b="1" u="sng" dirty="0" smtClean="0">
                <a:solidFill>
                  <a:srgbClr val="0070C0"/>
                </a:solidFill>
              </a:rPr>
              <a:t>onun </a:t>
            </a:r>
            <a:r>
              <a:rPr lang="tr-TR" b="1" u="sng" dirty="0">
                <a:solidFill>
                  <a:srgbClr val="0070C0"/>
                </a:solidFill>
              </a:rPr>
              <a:t>altında olmamak üzere</a:t>
            </a:r>
            <a:r>
              <a:rPr lang="tr-TR" dirty="0">
                <a:solidFill>
                  <a:srgbClr val="0070C0"/>
                </a:solidFill>
              </a:rPr>
              <a:t>, </a:t>
            </a:r>
            <a:r>
              <a:rPr lang="tr-TR" b="1" u="sng" dirty="0">
                <a:solidFill>
                  <a:srgbClr val="0070C0"/>
                </a:solidFill>
              </a:rPr>
              <a:t>her yıl Üniversite Yönetim Kurulunca tespit edilir</a:t>
            </a:r>
            <a:r>
              <a:rPr lang="tr-TR" dirty="0">
                <a:solidFill>
                  <a:srgbClr val="0070C0"/>
                </a:solidFill>
              </a:rPr>
              <a:t>. </a:t>
            </a:r>
            <a:r>
              <a:rPr lang="tr-TR" dirty="0"/>
              <a:t>Eğitim-öğretimin bireysel veya küçük gruplarla yapılmasının zorunlu olduğu hallerde öğrenci sayısı sınırlanmaz. Buna ilişkin diğer hususlar birim yönetim kurulunun önerisi ile Üniversite Yönetim Kurulu tarafından karara bağlanır.</a:t>
            </a:r>
          </a:p>
          <a:p>
            <a:pPr>
              <a:buNone/>
            </a:pPr>
            <a:r>
              <a:rPr lang="tr-TR" dirty="0"/>
              <a:t> </a:t>
            </a:r>
          </a:p>
          <a:p>
            <a:r>
              <a:rPr lang="tr-TR" dirty="0"/>
              <a:t>Senato tarafından yaz okulunda açılması onaylanan </a:t>
            </a:r>
            <a:r>
              <a:rPr lang="tr-TR" b="1" u="sng" dirty="0">
                <a:solidFill>
                  <a:srgbClr val="0070C0"/>
                </a:solidFill>
              </a:rPr>
              <a:t>dersi verecek öğretim üyesi/görevlisi,</a:t>
            </a:r>
            <a:r>
              <a:rPr lang="tr-TR" dirty="0">
                <a:solidFill>
                  <a:srgbClr val="0070C0"/>
                </a:solidFill>
              </a:rPr>
              <a:t> </a:t>
            </a:r>
            <a:r>
              <a:rPr lang="tr-TR" dirty="0"/>
              <a:t>ilgili </a:t>
            </a:r>
            <a:r>
              <a:rPr lang="tr-TR" b="1" u="sng" dirty="0">
                <a:solidFill>
                  <a:srgbClr val="0070C0"/>
                </a:solidFill>
              </a:rPr>
              <a:t>bölüm kurulunun veya anabilim/</a:t>
            </a:r>
            <a:r>
              <a:rPr lang="tr-TR" b="1" u="sng" dirty="0" err="1">
                <a:solidFill>
                  <a:srgbClr val="0070C0"/>
                </a:solidFill>
              </a:rPr>
              <a:t>anasanat</a:t>
            </a:r>
            <a:r>
              <a:rPr lang="tr-TR" b="1" u="sng" dirty="0">
                <a:solidFill>
                  <a:srgbClr val="0070C0"/>
                </a:solidFill>
              </a:rPr>
              <a:t> dalı kurulunun teklifi ve birim kurulunun onayı ile belirlenir</a:t>
            </a:r>
            <a:endParaRPr lang="tr-TR" dirty="0">
              <a:solidFill>
                <a:srgbClr val="0070C0"/>
              </a:solidFill>
            </a:endParaRP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fontScale="92500" lnSpcReduction="20000"/>
          </a:bodyPr>
          <a:lstStyle/>
          <a:p>
            <a:pPr>
              <a:buNone/>
            </a:pPr>
            <a:r>
              <a:rPr lang="tr-TR" dirty="0" smtClean="0"/>
              <a:t>		Yaz </a:t>
            </a:r>
            <a:r>
              <a:rPr lang="tr-TR" dirty="0"/>
              <a:t>okulunda bir ders</a:t>
            </a:r>
            <a:r>
              <a:rPr lang="tr-TR" dirty="0">
                <a:solidFill>
                  <a:srgbClr val="0070C0"/>
                </a:solidFill>
              </a:rPr>
              <a:t>, </a:t>
            </a:r>
            <a:r>
              <a:rPr lang="tr-TR" b="1" u="sng" dirty="0">
                <a:solidFill>
                  <a:srgbClr val="0070C0"/>
                </a:solidFill>
              </a:rPr>
              <a:t>kaydolan öğrenci sayısının yetersiz olması halinde açılmaz.</a:t>
            </a:r>
            <a:r>
              <a:rPr lang="tr-TR" dirty="0">
                <a:solidFill>
                  <a:srgbClr val="0070C0"/>
                </a:solidFill>
              </a:rPr>
              <a:t> </a:t>
            </a:r>
            <a:r>
              <a:rPr lang="tr-TR" dirty="0"/>
              <a:t>Açılmayan derslere kaydolan öğrencilerle ilgili düzenlemeler yaz okulu koordinasyon kurulunca yapılır. Öğrenci sayısının otuzdan az olması durumunda ders gruplara bölünmez, gruplardaki öğrenci sayısı </a:t>
            </a:r>
            <a:r>
              <a:rPr lang="tr-TR" dirty="0" err="1"/>
              <a:t>onbeşden</a:t>
            </a:r>
            <a:r>
              <a:rPr lang="tr-TR" dirty="0"/>
              <a:t> az olamaz. Üniversite Yönetim Kurulu bu sayıları arttırabilir. Eğitim-öğretimin bireysel veya küçük gruplarla yapılmasının zorunlu olduğu hallerde öğrenci sayısına sınırlanma getirilmez. </a:t>
            </a:r>
          </a:p>
          <a:p>
            <a:pPr>
              <a:buNone/>
            </a:pPr>
            <a:r>
              <a:rPr lang="tr-TR" dirty="0" smtClean="0"/>
              <a:t>		Zorunlu </a:t>
            </a:r>
            <a:r>
              <a:rPr lang="tr-TR" dirty="0"/>
              <a:t>dersler yaz okuluna ertelenmez, bu derslerin verilmesi gereken yarıyılda alınması gerekir.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002060"/>
          </a:solidFill>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tr-T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tr-TR"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Başvuru Ve Ders Alma Esasları </a:t>
            </a:r>
            <a: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İçerik Yer Tutucusu"/>
          <p:cNvSpPr>
            <a:spLocks noGrp="1"/>
          </p:cNvSpPr>
          <p:nvPr>
            <p:ph idx="1"/>
          </p:nvPr>
        </p:nvSpPr>
        <p:spPr/>
        <p:txBody>
          <a:bodyPr/>
          <a:lstStyle/>
          <a:p>
            <a:r>
              <a:rPr lang="tr-TR" b="1" dirty="0"/>
              <a:t>MADDE 9 – </a:t>
            </a:r>
            <a:r>
              <a:rPr lang="tr-TR" dirty="0"/>
              <a:t>(1) Öğrenciler, </a:t>
            </a:r>
            <a:r>
              <a:rPr lang="tr-TR" b="1" u="sng" dirty="0">
                <a:solidFill>
                  <a:srgbClr val="0070C0"/>
                </a:solidFill>
              </a:rPr>
              <a:t>yaz okuluna ön kayıt için ilgili birimin öğrenci işlerine</a:t>
            </a:r>
            <a:r>
              <a:rPr lang="tr-TR" dirty="0">
                <a:solidFill>
                  <a:srgbClr val="0070C0"/>
                </a:solidFill>
              </a:rPr>
              <a:t> </a:t>
            </a:r>
            <a:r>
              <a:rPr lang="tr-TR" dirty="0"/>
              <a:t>başvururlar. Yaz okulu programında yer alacak başvuru, kayıt ve benzeri süreçler akademik takvime göre yürütülür. </a:t>
            </a:r>
          </a:p>
          <a:p>
            <a:r>
              <a:rPr lang="tr-TR" dirty="0"/>
              <a:t>(2) Yaz okulunda, </a:t>
            </a:r>
            <a:r>
              <a:rPr lang="tr-TR" b="1" u="sng" dirty="0">
                <a:solidFill>
                  <a:srgbClr val="0070C0"/>
                </a:solidFill>
              </a:rPr>
              <a:t>bir öğrenci eğitim–öğretim süresi boyunca en çok sekiz ders alabilir. Bir yaz döneminde ise en fazla dört ders alabilir. </a:t>
            </a:r>
            <a:endParaRPr lang="tr-TR" dirty="0">
              <a:solidFill>
                <a:srgbClr val="0070C0"/>
              </a:solidFill>
            </a:endParaRPr>
          </a:p>
          <a:p>
            <a:endParaRPr lang="tr-TR" dirty="0"/>
          </a:p>
        </p:txBody>
      </p:sp>
      <p:pic>
        <p:nvPicPr>
          <p:cNvPr id="5" name="4 Resim" descr="Ardahan Üniversitesi_logo.jpg"/>
          <p:cNvPicPr>
            <a:picLocks noChangeAspect="1"/>
          </p:cNvPicPr>
          <p:nvPr/>
        </p:nvPicPr>
        <p:blipFill>
          <a:blip r:embed="rId2" cstate="print"/>
          <a:stretch>
            <a:fillRect/>
          </a:stretch>
        </p:blipFill>
        <p:spPr>
          <a:xfrm>
            <a:off x="539552" y="332656"/>
            <a:ext cx="1008112" cy="100811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TotalTime>
  <Words>901</Words>
  <Application>Microsoft Office PowerPoint</Application>
  <PresentationFormat>Ekran Gösterisi (4:3)</PresentationFormat>
  <Paragraphs>46</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Ardahan ÜNİVERSİTESİ Yaz Okulu YÖNETMELİĞİ</vt:lpstr>
      <vt:lpstr> Yönetim  </vt:lpstr>
      <vt:lpstr> Akademik Takvim </vt:lpstr>
      <vt:lpstr>Süre</vt:lpstr>
      <vt:lpstr>Ücretler ve ek ders </vt:lpstr>
      <vt:lpstr> Derslerin açılması  </vt:lpstr>
      <vt:lpstr>Slayt 7</vt:lpstr>
      <vt:lpstr>Slayt 8</vt:lpstr>
      <vt:lpstr>      Başvuru Ve Ders Alma Esasları  </vt:lpstr>
      <vt:lpstr>Slayt 10</vt:lpstr>
      <vt:lpstr>Slayt 11</vt:lpstr>
      <vt:lpstr>Slayt 12</vt:lpstr>
      <vt:lpstr>  Devam Ve Başarı Durumu</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YAZ OKULU</dc:title>
  <dc:creator>bilgiislem</dc:creator>
  <cp:lastModifiedBy> </cp:lastModifiedBy>
  <cp:revision>14</cp:revision>
  <dcterms:created xsi:type="dcterms:W3CDTF">2012-01-09T07:01:31Z</dcterms:created>
  <dcterms:modified xsi:type="dcterms:W3CDTF">2012-06-08T10:16:43Z</dcterms:modified>
</cp:coreProperties>
</file>