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sldIdLst>
    <p:sldId id="256" r:id="rId2"/>
    <p:sldId id="281" r:id="rId3"/>
    <p:sldId id="276" r:id="rId4"/>
    <p:sldId id="257" r:id="rId5"/>
    <p:sldId id="258" r:id="rId6"/>
    <p:sldId id="259" r:id="rId7"/>
    <p:sldId id="278" r:id="rId8"/>
    <p:sldId id="270" r:id="rId9"/>
    <p:sldId id="274" r:id="rId10"/>
    <p:sldId id="260" r:id="rId11"/>
    <p:sldId id="261" r:id="rId12"/>
    <p:sldId id="262" r:id="rId13"/>
    <p:sldId id="263" r:id="rId14"/>
    <p:sldId id="265" r:id="rId15"/>
    <p:sldId id="264" r:id="rId16"/>
    <p:sldId id="266" r:id="rId17"/>
    <p:sldId id="267" r:id="rId18"/>
    <p:sldId id="268" r:id="rId19"/>
    <p:sldId id="269" r:id="rId20"/>
    <p:sldId id="279" r:id="rId21"/>
    <p:sldId id="275" r:id="rId22"/>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717" autoAdjust="0"/>
  </p:normalViewPr>
  <p:slideViewPr>
    <p:cSldViewPr>
      <p:cViewPr varScale="1">
        <p:scale>
          <a:sx n="86" d="100"/>
          <a:sy n="86" d="100"/>
        </p:scale>
        <p:origin x="-1494" y="-96"/>
      </p:cViewPr>
      <p:guideLst>
        <p:guide orient="horz" pos="2160"/>
        <p:guide pos="2880"/>
      </p:guideLst>
    </p:cSldViewPr>
  </p:slideViewPr>
  <p:outlineViewPr>
    <p:cViewPr>
      <p:scale>
        <a:sx n="33" d="100"/>
        <a:sy n="33" d="100"/>
      </p:scale>
      <p:origin x="54" y="10104"/>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9" name="8 Başlık"/>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17" name="16 Alt Başlık"/>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30" name="29 Veri Yer Tutucusu"/>
          <p:cNvSpPr>
            <a:spLocks noGrp="1"/>
          </p:cNvSpPr>
          <p:nvPr>
            <p:ph type="dt" sz="half" idx="10"/>
          </p:nvPr>
        </p:nvSpPr>
        <p:spPr/>
        <p:txBody>
          <a:bodyPr/>
          <a:lstStyle/>
          <a:p>
            <a:fld id="{AB41D6D4-DAF4-4150-85BB-737802332BF5}" type="datetimeFigureOut">
              <a:rPr lang="tr-TR" smtClean="0"/>
              <a:pPr/>
              <a:t>14.05.2013</a:t>
            </a:fld>
            <a:endParaRPr lang="tr-TR"/>
          </a:p>
        </p:txBody>
      </p:sp>
      <p:sp>
        <p:nvSpPr>
          <p:cNvPr id="19" name="18 Altbilgi Yer Tutucusu"/>
          <p:cNvSpPr>
            <a:spLocks noGrp="1"/>
          </p:cNvSpPr>
          <p:nvPr>
            <p:ph type="ftr" sz="quarter" idx="11"/>
          </p:nvPr>
        </p:nvSpPr>
        <p:spPr/>
        <p:txBody>
          <a:bodyPr/>
          <a:lstStyle/>
          <a:p>
            <a:endParaRPr lang="tr-TR"/>
          </a:p>
        </p:txBody>
      </p:sp>
      <p:sp>
        <p:nvSpPr>
          <p:cNvPr id="27" name="26 Slayt Numarası Yer Tutucusu"/>
          <p:cNvSpPr>
            <a:spLocks noGrp="1"/>
          </p:cNvSpPr>
          <p:nvPr>
            <p:ph type="sldNum" sz="quarter" idx="12"/>
          </p:nvPr>
        </p:nvSpPr>
        <p:spPr/>
        <p:txBody>
          <a:bodyPr/>
          <a:lstStyle/>
          <a:p>
            <a:fld id="{254BACED-AC84-496E-AE6C-B9E08AC36EE9}"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B41D6D4-DAF4-4150-85BB-737802332BF5}" type="datetimeFigureOut">
              <a:rPr lang="tr-TR" smtClean="0"/>
              <a:pPr/>
              <a:t>14.05.2013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54BACED-AC84-496E-AE6C-B9E08AC36EE9}"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914401"/>
            <a:ext cx="2057400" cy="5211763"/>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914401"/>
            <a:ext cx="6019800" cy="5211763"/>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B41D6D4-DAF4-4150-85BB-737802332BF5}" type="datetimeFigureOut">
              <a:rPr lang="tr-TR" smtClean="0"/>
              <a:pPr/>
              <a:t>14.05.2013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54BACED-AC84-496E-AE6C-B9E08AC36EE9}"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B41D6D4-DAF4-4150-85BB-737802332BF5}" type="datetimeFigureOut">
              <a:rPr lang="tr-TR" smtClean="0"/>
              <a:pPr/>
              <a:t>14.05.2013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54BACED-AC84-496E-AE6C-B9E08AC36EE9}"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
        <p:nvSpPr>
          <p:cNvPr id="4" name="3 Veri Yer Tutucusu"/>
          <p:cNvSpPr>
            <a:spLocks noGrp="1"/>
          </p:cNvSpPr>
          <p:nvPr>
            <p:ph type="dt" sz="half" idx="10"/>
          </p:nvPr>
        </p:nvSpPr>
        <p:spPr/>
        <p:txBody>
          <a:bodyPr/>
          <a:lstStyle/>
          <a:p>
            <a:fld id="{AB41D6D4-DAF4-4150-85BB-737802332BF5}" type="datetimeFigureOut">
              <a:rPr lang="tr-TR" smtClean="0"/>
              <a:pPr/>
              <a:t>14.05.2013</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254BACED-AC84-496E-AE6C-B9E08AC36EE9}"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AB41D6D4-DAF4-4150-85BB-737802332BF5}" type="datetimeFigureOut">
              <a:rPr lang="tr-TR" smtClean="0"/>
              <a:pPr/>
              <a:t>14.05.2013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54BACED-AC84-496E-AE6C-B9E08AC36EE9}"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229600" cy="1143000"/>
          </a:xfrm>
        </p:spPr>
        <p:txBody>
          <a:bodyPr tIns="45720" anchor="b"/>
          <a:lstStyle>
            <a:lvl1pPr>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p:txBody>
          <a:bodyPr/>
          <a:lstStyle/>
          <a:p>
            <a:fld id="{AB41D6D4-DAF4-4150-85BB-737802332BF5}" type="datetimeFigureOut">
              <a:rPr lang="tr-TR" smtClean="0"/>
              <a:pPr/>
              <a:t>14.05.2013</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254BACED-AC84-496E-AE6C-B9E08AC36EE9}"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B41D6D4-DAF4-4150-85BB-737802332BF5}" type="datetimeFigureOut">
              <a:rPr lang="tr-TR" smtClean="0"/>
              <a:pPr/>
              <a:t>14.05.2013</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254BACED-AC84-496E-AE6C-B9E08AC36EE9}"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B41D6D4-DAF4-4150-85BB-737802332BF5}" type="datetimeFigureOut">
              <a:rPr lang="tr-TR" smtClean="0"/>
              <a:pPr/>
              <a:t>14.05.2013</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254BACED-AC84-496E-AE6C-B9E08AC36EE9}"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p:txBody>
          <a:bodyPr/>
          <a:lstStyle/>
          <a:p>
            <a:fld id="{AB41D6D4-DAF4-4150-85BB-737802332BF5}" type="datetimeFigureOut">
              <a:rPr lang="tr-TR" smtClean="0"/>
              <a:pPr/>
              <a:t>14.05.2013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254BACED-AC84-496E-AE6C-B9E08AC36EE9}"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9" name="8 Tek Köşesi Kesik ve Yuvarlatılmış Dikdörtgen"/>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11 Dik Üçgen"/>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1 Başlık"/>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tr-TR" smtClean="0"/>
              <a:t>Asıl başlık stili için tıklatın</a:t>
            </a:r>
            <a:endParaRPr kumimoji="0" lang="en-US"/>
          </a:p>
        </p:txBody>
      </p:sp>
      <p:sp>
        <p:nvSpPr>
          <p:cNvPr id="4" name="3 Metin Yer Tutucusu"/>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p:txBody>
          <a:bodyPr/>
          <a:lstStyle/>
          <a:p>
            <a:fld id="{AB41D6D4-DAF4-4150-85BB-737802332BF5}" type="datetimeFigureOut">
              <a:rPr lang="tr-TR" smtClean="0"/>
              <a:pPr/>
              <a:t>14.05.2013</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a:xfrm>
            <a:off x="8077200" y="6356350"/>
            <a:ext cx="609600" cy="365125"/>
          </a:xfrm>
        </p:spPr>
        <p:txBody>
          <a:bodyPr/>
          <a:lstStyle/>
          <a:p>
            <a:fld id="{254BACED-AC84-496E-AE6C-B9E08AC36EE9}" type="slidenum">
              <a:rPr lang="tr-TR" smtClean="0"/>
              <a:pPr/>
              <a:t>‹#›</a:t>
            </a:fld>
            <a:endParaRPr lang="tr-TR"/>
          </a:p>
        </p:txBody>
      </p:sp>
      <p:sp>
        <p:nvSpPr>
          <p:cNvPr id="3" name="2 Resim Yer Tutucusu"/>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tr-TR" smtClean="0"/>
              <a:t>Resim eklemek için simgeyi tıklatın</a:t>
            </a:r>
            <a:endParaRPr kumimoji="0" lang="en-US" dirty="0"/>
          </a:p>
        </p:txBody>
      </p:sp>
      <p:sp>
        <p:nvSpPr>
          <p:cNvPr id="10" name="9 Serbest Form"/>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10 Serbest Form"/>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6 Serbest Form"/>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Serbest Form"/>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Başlık Yer Tutucusu"/>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tr-TR" smtClean="0"/>
              <a:t>Asıl başlık stili için tıklatın</a:t>
            </a:r>
            <a:endParaRPr kumimoji="0" lang="en-US"/>
          </a:p>
        </p:txBody>
      </p:sp>
      <p:sp>
        <p:nvSpPr>
          <p:cNvPr id="30" name="29 Metin Yer Tutucusu"/>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0" name="9 Veri Yer Tutucusu"/>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AB41D6D4-DAF4-4150-85BB-737802332BF5}" type="datetimeFigureOut">
              <a:rPr lang="tr-TR" smtClean="0"/>
              <a:pPr/>
              <a:t>14.05.2013</a:t>
            </a:fld>
            <a:endParaRPr lang="tr-TR"/>
          </a:p>
        </p:txBody>
      </p:sp>
      <p:sp>
        <p:nvSpPr>
          <p:cNvPr id="22" name="21 Altbilgi Yer Tutucusu"/>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tr-TR"/>
          </a:p>
        </p:txBody>
      </p:sp>
      <p:sp>
        <p:nvSpPr>
          <p:cNvPr id="18" name="17 Slayt Numarası Yer Tutucusu"/>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54BACED-AC84-496E-AE6C-B9E08AC36EE9}" type="slidenum">
              <a:rPr lang="tr-TR" smtClean="0"/>
              <a:pPr/>
              <a:t>‹#›</a:t>
            </a:fld>
            <a:endParaRPr lang="tr-TR"/>
          </a:p>
        </p:txBody>
      </p:sp>
      <p:grpSp>
        <p:nvGrpSpPr>
          <p:cNvPr id="2" name="1 Grup"/>
          <p:cNvGrpSpPr/>
          <p:nvPr/>
        </p:nvGrpSpPr>
        <p:grpSpPr>
          <a:xfrm>
            <a:off x="-19017" y="202408"/>
            <a:ext cx="9180548" cy="649224"/>
            <a:chOff x="-19045" y="216550"/>
            <a:chExt cx="9180548" cy="649224"/>
          </a:xfrm>
        </p:grpSpPr>
        <p:sp>
          <p:nvSpPr>
            <p:cNvPr id="12" name="11 Serbest Form"/>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Serbest Form"/>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mailto:ogrenci@ardahan.edu.tr" TargetMode="External"/><Relationship Id="rId2" Type="http://schemas.openxmlformats.org/officeDocument/2006/relationships/hyperlink" Target="http://www.ardahan.edu.tr/oidb/"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mailto:ogrenci@ardahan.edu.tr"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611560" y="1124744"/>
            <a:ext cx="7851648" cy="2075656"/>
          </a:xfrm>
          <a:solidFill>
            <a:schemeClr val="accent1">
              <a:lumMod val="75000"/>
            </a:schemeClr>
          </a:solidFill>
        </p:spPr>
        <p:txBody>
          <a:bodyPr/>
          <a:lstStyle/>
          <a:p>
            <a:r>
              <a:rPr lang="tr-TR" dirty="0" smtClean="0"/>
              <a:t/>
            </a:r>
            <a:br>
              <a:rPr lang="tr-TR" dirty="0" smtClean="0"/>
            </a:br>
            <a:endParaRPr lang="tr-TR" dirty="0"/>
          </a:p>
        </p:txBody>
      </p:sp>
      <p:sp>
        <p:nvSpPr>
          <p:cNvPr id="3" name="2 Alt Başlık"/>
          <p:cNvSpPr>
            <a:spLocks noGrp="1"/>
          </p:cNvSpPr>
          <p:nvPr>
            <p:ph type="subTitle" idx="1"/>
          </p:nvPr>
        </p:nvSpPr>
        <p:spPr/>
        <p:txBody>
          <a:bodyPr/>
          <a:lstStyle/>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smtClean="0"/>
          </a:p>
          <a:p>
            <a:endParaRPr lang="tr-TR" dirty="0"/>
          </a:p>
        </p:txBody>
      </p:sp>
      <p:pic>
        <p:nvPicPr>
          <p:cNvPr id="6" name="3 İçerik Yer Tutucusu" descr="musimg.jpg"/>
          <p:cNvPicPr>
            <a:picLocks noChangeAspect="1"/>
          </p:cNvPicPr>
          <p:nvPr/>
        </p:nvPicPr>
        <p:blipFill>
          <a:blip r:embed="rId2" cstate="print"/>
          <a:stretch>
            <a:fillRect/>
          </a:stretch>
        </p:blipFill>
        <p:spPr>
          <a:xfrm>
            <a:off x="3214678" y="1142984"/>
            <a:ext cx="2071702" cy="2079312"/>
          </a:xfrm>
          <a:prstGeom prst="rect">
            <a:avLst/>
          </a:prstGeom>
        </p:spPr>
      </p:pic>
      <p:sp>
        <p:nvSpPr>
          <p:cNvPr id="7" name="6 Metin kutusu"/>
          <p:cNvSpPr txBox="1"/>
          <p:nvPr/>
        </p:nvSpPr>
        <p:spPr>
          <a:xfrm>
            <a:off x="2051720" y="4149080"/>
            <a:ext cx="5040560" cy="954107"/>
          </a:xfrm>
          <a:prstGeom prst="rect">
            <a:avLst/>
          </a:prstGeom>
          <a:solidFill>
            <a:schemeClr val="accent1">
              <a:lumMod val="75000"/>
            </a:schemeClr>
          </a:solidFill>
        </p:spPr>
        <p:txBody>
          <a:bodyPr wrap="square" rtlCol="0">
            <a:spAutoFit/>
          </a:bodyPr>
          <a:lstStyle/>
          <a:p>
            <a:pPr algn="ctr"/>
            <a:r>
              <a:rPr lang="tr-TR" sz="2800" dirty="0" smtClean="0">
                <a:solidFill>
                  <a:srgbClr val="C00000"/>
                </a:solidFill>
              </a:rPr>
              <a:t> </a:t>
            </a:r>
            <a:r>
              <a:rPr lang="tr-TR" sz="2800" dirty="0" smtClean="0">
                <a:solidFill>
                  <a:schemeClr val="bg1"/>
                </a:solidFill>
              </a:rPr>
              <a:t>ÜNİVERSİTEMİZE </a:t>
            </a:r>
          </a:p>
          <a:p>
            <a:pPr algn="ctr"/>
            <a:r>
              <a:rPr lang="tr-TR" sz="2800" dirty="0" smtClean="0">
                <a:solidFill>
                  <a:schemeClr val="bg1"/>
                </a:solidFill>
              </a:rPr>
              <a:t>HOŞ GELDİNİZ</a:t>
            </a:r>
            <a:endParaRPr lang="tr-TR" sz="28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6"/>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checkerboard(across)">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980728"/>
            <a:ext cx="8507288" cy="1512168"/>
          </a:xfrm>
          <a:solidFill>
            <a:srgbClr val="FFC000"/>
          </a:solidFill>
        </p:spPr>
        <p:txBody>
          <a:bodyPr>
            <a:normAutofit fontScale="90000"/>
          </a:bodyPr>
          <a:lstStyle/>
          <a:p>
            <a:pPr algn="ctr"/>
            <a:r>
              <a:rPr lang="tr-TR" b="1" dirty="0" smtClean="0"/>
              <a:t/>
            </a:r>
            <a:br>
              <a:rPr lang="tr-TR" b="1" dirty="0" smtClean="0"/>
            </a:br>
            <a:r>
              <a:rPr lang="tr-TR" b="1" dirty="0" smtClean="0"/>
              <a:t/>
            </a:r>
            <a:br>
              <a:rPr lang="tr-TR" b="1" dirty="0" smtClean="0"/>
            </a:br>
            <a:r>
              <a:rPr lang="tr-TR" b="1" dirty="0" smtClean="0"/>
              <a:t/>
            </a:r>
            <a:br>
              <a:rPr lang="tr-TR" b="1" dirty="0" smtClean="0"/>
            </a:br>
            <a:r>
              <a:rPr lang="tr-TR" b="1" dirty="0" smtClean="0"/>
              <a:t/>
            </a:r>
            <a:br>
              <a:rPr lang="tr-TR" b="1" dirty="0" smtClean="0"/>
            </a:br>
            <a:r>
              <a:rPr lang="tr-TR" b="1" dirty="0" smtClean="0"/>
              <a:t/>
            </a:r>
            <a:br>
              <a:rPr lang="tr-TR" b="1" dirty="0" smtClean="0"/>
            </a:br>
            <a:r>
              <a:rPr lang="tr-TR" sz="3100" b="1" dirty="0" smtClean="0">
                <a:solidFill>
                  <a:schemeClr val="bg1"/>
                </a:solidFill>
              </a:rPr>
              <a:t>ARDAHAN </a:t>
            </a:r>
            <a:r>
              <a:rPr lang="tr-TR" sz="3100" b="1" dirty="0">
                <a:solidFill>
                  <a:schemeClr val="bg1"/>
                </a:solidFill>
              </a:rPr>
              <a:t>ÜNİVERSİTESİ</a:t>
            </a:r>
            <a:r>
              <a:rPr lang="tr-TR" sz="3100" dirty="0">
                <a:solidFill>
                  <a:schemeClr val="bg1"/>
                </a:solidFill>
              </a:rPr>
              <a:t/>
            </a:r>
            <a:br>
              <a:rPr lang="tr-TR" sz="3100" dirty="0">
                <a:solidFill>
                  <a:schemeClr val="bg1"/>
                </a:solidFill>
              </a:rPr>
            </a:br>
            <a:r>
              <a:rPr lang="tr-TR" sz="3100" b="1" dirty="0">
                <a:solidFill>
                  <a:schemeClr val="bg1"/>
                </a:solidFill>
              </a:rPr>
              <a:t>2013-2014 YABANCI UYRUKLU ÖĞRENCİ KAYIT </a:t>
            </a:r>
            <a:r>
              <a:rPr lang="tr-TR" sz="3100" b="1" dirty="0" smtClean="0">
                <a:solidFill>
                  <a:schemeClr val="bg1"/>
                </a:solidFill>
              </a:rPr>
              <a:t>TAKVİMİ</a:t>
            </a:r>
            <a:r>
              <a:rPr lang="tr-TR" sz="3100" b="1" dirty="0">
                <a:solidFill>
                  <a:schemeClr val="bg1"/>
                </a:solidFill>
              </a:rPr>
              <a:t/>
            </a:r>
            <a:br>
              <a:rPr lang="tr-TR" sz="3100" b="1" dirty="0">
                <a:solidFill>
                  <a:schemeClr val="bg1"/>
                </a:solidFill>
              </a:rPr>
            </a:br>
            <a:endParaRPr lang="tr-TR" dirty="0">
              <a:solidFill>
                <a:schemeClr val="bg1"/>
              </a:solidFill>
            </a:endParaRPr>
          </a:p>
        </p:txBody>
      </p:sp>
      <p:graphicFrame>
        <p:nvGraphicFramePr>
          <p:cNvPr id="4" name="3 İçerik Yer Tutucusu"/>
          <p:cNvGraphicFramePr>
            <a:graphicFrameLocks noGrp="1"/>
          </p:cNvGraphicFramePr>
          <p:nvPr>
            <p:ph idx="1"/>
          </p:nvPr>
        </p:nvGraphicFramePr>
        <p:xfrm>
          <a:off x="179512" y="2564904"/>
          <a:ext cx="8507090" cy="2232246"/>
        </p:xfrm>
        <a:graphic>
          <a:graphicData uri="http://schemas.openxmlformats.org/drawingml/2006/table">
            <a:tbl>
              <a:tblPr firstRow="1" bandRow="1">
                <a:tableStyleId>{5C22544A-7EE6-4342-B048-85BDC9FD1C3A}</a:tableStyleId>
              </a:tblPr>
              <a:tblGrid>
                <a:gridCol w="3820984"/>
                <a:gridCol w="4686106"/>
              </a:tblGrid>
              <a:tr h="372041">
                <a:tc>
                  <a:txBody>
                    <a:bodyPr/>
                    <a:lstStyle/>
                    <a:p>
                      <a:pPr algn="ctr">
                        <a:lnSpc>
                          <a:spcPct val="115000"/>
                        </a:lnSpc>
                        <a:spcAft>
                          <a:spcPts val="0"/>
                        </a:spcAft>
                      </a:pPr>
                      <a:r>
                        <a:rPr lang="tr-TR" sz="1800" b="0" dirty="0">
                          <a:latin typeface="Times New Roman"/>
                          <a:ea typeface="Times New Roman"/>
                        </a:rPr>
                        <a:t>03 Haziran  - 30 Ağustos 2013   </a:t>
                      </a:r>
                    </a:p>
                  </a:txBody>
                  <a:tcPr marL="44450" marR="44450" marT="0" marB="0" anchor="b"/>
                </a:tc>
                <a:tc>
                  <a:txBody>
                    <a:bodyPr/>
                    <a:lstStyle/>
                    <a:p>
                      <a:pPr algn="ctr">
                        <a:lnSpc>
                          <a:spcPct val="115000"/>
                        </a:lnSpc>
                        <a:spcAft>
                          <a:spcPts val="0"/>
                        </a:spcAft>
                      </a:pPr>
                      <a:r>
                        <a:rPr lang="tr-TR" sz="1600" dirty="0" err="1" smtClean="0">
                          <a:latin typeface="Times New Roman"/>
                          <a:ea typeface="Times New Roman"/>
                        </a:rPr>
                        <a:t>ARÜUAÖS’a</a:t>
                      </a:r>
                      <a:r>
                        <a:rPr lang="tr-TR" sz="1600" dirty="0" smtClean="0">
                          <a:latin typeface="Times New Roman"/>
                          <a:ea typeface="Times New Roman"/>
                        </a:rPr>
                        <a:t> Katılacak </a:t>
                      </a:r>
                      <a:r>
                        <a:rPr lang="tr-TR" sz="1600" dirty="0">
                          <a:latin typeface="Times New Roman"/>
                          <a:ea typeface="Times New Roman"/>
                        </a:rPr>
                        <a:t>Adayların Başvuruları</a:t>
                      </a:r>
                    </a:p>
                  </a:txBody>
                  <a:tcPr marL="44450" marR="44450" marT="0" marB="0" anchor="b"/>
                </a:tc>
              </a:tr>
              <a:tr h="372041">
                <a:tc>
                  <a:txBody>
                    <a:bodyPr/>
                    <a:lstStyle/>
                    <a:p>
                      <a:pPr algn="l">
                        <a:lnSpc>
                          <a:spcPct val="115000"/>
                        </a:lnSpc>
                        <a:spcAft>
                          <a:spcPts val="0"/>
                        </a:spcAft>
                      </a:pPr>
                      <a:r>
                        <a:rPr lang="tr-TR" sz="1200" b="1" dirty="0">
                          <a:latin typeface="Times New Roman"/>
                          <a:ea typeface="Times New Roman"/>
                        </a:rPr>
                        <a:t>02 Eylül 2013</a:t>
                      </a:r>
                    </a:p>
                  </a:txBody>
                  <a:tcPr marL="44450" marR="44450" marT="0" marB="0" anchor="b"/>
                </a:tc>
                <a:tc>
                  <a:txBody>
                    <a:bodyPr/>
                    <a:lstStyle/>
                    <a:p>
                      <a:pPr algn="l">
                        <a:lnSpc>
                          <a:spcPct val="115000"/>
                        </a:lnSpc>
                        <a:spcAft>
                          <a:spcPts val="0"/>
                        </a:spcAft>
                      </a:pPr>
                      <a:r>
                        <a:rPr lang="tr-TR" sz="1200" b="1" dirty="0">
                          <a:latin typeface="Times New Roman"/>
                          <a:ea typeface="Times New Roman"/>
                        </a:rPr>
                        <a:t>Ardahan Üniversitesi Uluslar Arası Öğrenci Sınavı</a:t>
                      </a:r>
                    </a:p>
                  </a:txBody>
                  <a:tcPr marL="44450" marR="44450" marT="0" marB="0" anchor="b"/>
                </a:tc>
              </a:tr>
              <a:tr h="372041">
                <a:tc>
                  <a:txBody>
                    <a:bodyPr/>
                    <a:lstStyle/>
                    <a:p>
                      <a:pPr algn="l">
                        <a:lnSpc>
                          <a:spcPct val="115000"/>
                        </a:lnSpc>
                        <a:spcAft>
                          <a:spcPts val="0"/>
                        </a:spcAft>
                      </a:pPr>
                      <a:r>
                        <a:rPr lang="tr-TR" sz="1200" b="1" dirty="0">
                          <a:latin typeface="Times New Roman"/>
                          <a:ea typeface="Times New Roman"/>
                        </a:rPr>
                        <a:t>09 Eylül 2013</a:t>
                      </a:r>
                    </a:p>
                  </a:txBody>
                  <a:tcPr marL="44450" marR="44450" marT="0" marB="0" anchor="b"/>
                </a:tc>
                <a:tc>
                  <a:txBody>
                    <a:bodyPr/>
                    <a:lstStyle/>
                    <a:p>
                      <a:pPr algn="l">
                        <a:lnSpc>
                          <a:spcPct val="115000"/>
                        </a:lnSpc>
                        <a:spcAft>
                          <a:spcPts val="0"/>
                        </a:spcAft>
                      </a:pPr>
                      <a:r>
                        <a:rPr lang="tr-TR" sz="1200" b="1" dirty="0">
                          <a:latin typeface="Times New Roman"/>
                          <a:ea typeface="Times New Roman"/>
                        </a:rPr>
                        <a:t> Kesin Kayıt Hakkı Kazanan Uluslar Arası Öğrencilerin İlanı</a:t>
                      </a:r>
                    </a:p>
                  </a:txBody>
                  <a:tcPr marL="44450" marR="44450" marT="0" marB="0" anchor="b"/>
                </a:tc>
              </a:tr>
              <a:tr h="372041">
                <a:tc>
                  <a:txBody>
                    <a:bodyPr/>
                    <a:lstStyle/>
                    <a:p>
                      <a:pPr algn="l">
                        <a:lnSpc>
                          <a:spcPct val="115000"/>
                        </a:lnSpc>
                        <a:spcAft>
                          <a:spcPts val="0"/>
                        </a:spcAft>
                      </a:pPr>
                      <a:r>
                        <a:rPr lang="tr-TR" sz="1200" b="1" dirty="0">
                          <a:latin typeface="Times New Roman"/>
                          <a:ea typeface="Times New Roman"/>
                        </a:rPr>
                        <a:t>09 -13 Eylül 2013</a:t>
                      </a:r>
                    </a:p>
                  </a:txBody>
                  <a:tcPr marL="44450" marR="44450" marT="0" marB="0" anchor="b"/>
                </a:tc>
                <a:tc>
                  <a:txBody>
                    <a:bodyPr/>
                    <a:lstStyle/>
                    <a:p>
                      <a:pPr algn="l">
                        <a:lnSpc>
                          <a:spcPct val="115000"/>
                        </a:lnSpc>
                        <a:spcAft>
                          <a:spcPts val="0"/>
                        </a:spcAft>
                      </a:pPr>
                      <a:r>
                        <a:rPr lang="tr-TR" sz="1200" b="1" dirty="0">
                          <a:latin typeface="Times New Roman"/>
                          <a:ea typeface="Times New Roman"/>
                        </a:rPr>
                        <a:t>Uluslar Arası Öğrencilerin Kesin Kayıtları </a:t>
                      </a:r>
                    </a:p>
                  </a:txBody>
                  <a:tcPr marL="44450" marR="44450" marT="0" marB="0" anchor="b"/>
                </a:tc>
              </a:tr>
              <a:tr h="372041">
                <a:tc>
                  <a:txBody>
                    <a:bodyPr/>
                    <a:lstStyle/>
                    <a:p>
                      <a:pPr algn="l">
                        <a:lnSpc>
                          <a:spcPct val="115000"/>
                        </a:lnSpc>
                        <a:spcAft>
                          <a:spcPts val="0"/>
                        </a:spcAft>
                      </a:pPr>
                      <a:r>
                        <a:rPr lang="tr-TR" sz="1200" b="1" dirty="0">
                          <a:latin typeface="Times New Roman"/>
                          <a:ea typeface="Times New Roman"/>
                        </a:rPr>
                        <a:t>14  Eylül 2013</a:t>
                      </a:r>
                    </a:p>
                  </a:txBody>
                  <a:tcPr marL="44450" marR="44450" marT="0" marB="0" anchor="b"/>
                </a:tc>
                <a:tc>
                  <a:txBody>
                    <a:bodyPr/>
                    <a:lstStyle/>
                    <a:p>
                      <a:pPr algn="l">
                        <a:lnSpc>
                          <a:spcPct val="115000"/>
                        </a:lnSpc>
                        <a:spcAft>
                          <a:spcPts val="0"/>
                        </a:spcAft>
                      </a:pPr>
                      <a:r>
                        <a:rPr lang="tr-TR" sz="1200" b="1" dirty="0">
                          <a:latin typeface="Times New Roman"/>
                          <a:ea typeface="Times New Roman"/>
                        </a:rPr>
                        <a:t> Uluslar Arası Öğrencilerin Yedek Kontenjanlarının İlanı</a:t>
                      </a:r>
                    </a:p>
                  </a:txBody>
                  <a:tcPr marL="44450" marR="44450" marT="0" marB="0" anchor="b"/>
                </a:tc>
              </a:tr>
              <a:tr h="372041">
                <a:tc>
                  <a:txBody>
                    <a:bodyPr/>
                    <a:lstStyle/>
                    <a:p>
                      <a:pPr algn="l">
                        <a:lnSpc>
                          <a:spcPct val="115000"/>
                        </a:lnSpc>
                        <a:spcAft>
                          <a:spcPts val="0"/>
                        </a:spcAft>
                      </a:pPr>
                      <a:r>
                        <a:rPr lang="tr-TR" sz="1200" b="1" dirty="0">
                          <a:latin typeface="Times New Roman"/>
                          <a:ea typeface="Times New Roman"/>
                        </a:rPr>
                        <a:t>16 - 20 Eylül 2013</a:t>
                      </a:r>
                    </a:p>
                  </a:txBody>
                  <a:tcPr marL="44450" marR="44450" marT="0" marB="0" anchor="b"/>
                </a:tc>
                <a:tc>
                  <a:txBody>
                    <a:bodyPr/>
                    <a:lstStyle/>
                    <a:p>
                      <a:pPr algn="l">
                        <a:lnSpc>
                          <a:spcPct val="115000"/>
                        </a:lnSpc>
                        <a:spcAft>
                          <a:spcPts val="0"/>
                        </a:spcAft>
                      </a:pPr>
                      <a:r>
                        <a:rPr lang="tr-TR" sz="1200" b="1" dirty="0">
                          <a:latin typeface="Times New Roman"/>
                          <a:ea typeface="Times New Roman"/>
                        </a:rPr>
                        <a:t> Uluslar Arası  Öğrencilerin Yedeklerinin Kayıtları </a:t>
                      </a:r>
                    </a:p>
                  </a:txBody>
                  <a:tcPr marL="44450" marR="44450" marT="0" marB="0" anchor="b"/>
                </a:tc>
              </a:tr>
            </a:tbl>
          </a:graphicData>
        </a:graphic>
      </p:graphicFrame>
      <p:sp>
        <p:nvSpPr>
          <p:cNvPr id="5" name="4 Metin kutusu"/>
          <p:cNvSpPr txBox="1"/>
          <p:nvPr/>
        </p:nvSpPr>
        <p:spPr>
          <a:xfrm>
            <a:off x="251520" y="5229201"/>
            <a:ext cx="8244408" cy="1200329"/>
          </a:xfrm>
          <a:prstGeom prst="rect">
            <a:avLst/>
          </a:prstGeom>
          <a:solidFill>
            <a:srgbClr val="FF0000"/>
          </a:solidFill>
        </p:spPr>
        <p:txBody>
          <a:bodyPr wrap="square" rtlCol="0">
            <a:spAutoFit/>
          </a:bodyPr>
          <a:lstStyle/>
          <a:p>
            <a:r>
              <a:rPr lang="tr-TR" b="1" dirty="0"/>
              <a:t>DETEYALI BİLGİ İÇİN </a:t>
            </a:r>
            <a:r>
              <a:rPr lang="tr-TR" b="1" u="sng" dirty="0">
                <a:hlinkClick r:id="rId2"/>
              </a:rPr>
              <a:t>www.</a:t>
            </a:r>
            <a:r>
              <a:rPr lang="tr-TR" b="1" u="sng" dirty="0" err="1">
                <a:hlinkClick r:id="rId2"/>
              </a:rPr>
              <a:t>ardahan</a:t>
            </a:r>
            <a:r>
              <a:rPr lang="tr-TR" b="1" u="sng" dirty="0">
                <a:hlinkClick r:id="rId2"/>
              </a:rPr>
              <a:t>.edu.tr/</a:t>
            </a:r>
            <a:r>
              <a:rPr lang="tr-TR" b="1" u="sng" dirty="0" err="1">
                <a:hlinkClick r:id="rId2"/>
              </a:rPr>
              <a:t>oidb</a:t>
            </a:r>
            <a:r>
              <a:rPr lang="tr-TR" b="1" u="sng" dirty="0">
                <a:hlinkClick r:id="rId2"/>
              </a:rPr>
              <a:t>/</a:t>
            </a:r>
            <a:r>
              <a:rPr lang="tr-TR" b="1" dirty="0"/>
              <a:t> ZİYARET </a:t>
            </a:r>
            <a:r>
              <a:rPr lang="tr-TR" b="1" dirty="0" smtClean="0"/>
              <a:t> </a:t>
            </a:r>
            <a:r>
              <a:rPr lang="tr-TR" b="1" dirty="0" smtClean="0"/>
              <a:t>EDİNİZ.</a:t>
            </a:r>
          </a:p>
          <a:p>
            <a:r>
              <a:rPr lang="tr-TR" b="1" dirty="0" smtClean="0"/>
              <a:t>BAŞVURULARINIZI </a:t>
            </a:r>
            <a:r>
              <a:rPr lang="tr-TR" b="1" dirty="0" smtClean="0"/>
              <a:t>BAŞVURU FORMUNU EKSİZ DOLDURARAK </a:t>
            </a:r>
            <a:r>
              <a:rPr lang="tr-TR" dirty="0" err="1" smtClean="0">
                <a:hlinkClick r:id="rId3"/>
              </a:rPr>
              <a:t>ogrenci</a:t>
            </a:r>
            <a:r>
              <a:rPr lang="tr-TR" dirty="0" smtClean="0">
                <a:hlinkClick r:id="rId3"/>
              </a:rPr>
              <a:t>@</a:t>
            </a:r>
            <a:r>
              <a:rPr lang="tr-TR" dirty="0" err="1" smtClean="0">
                <a:hlinkClick r:id="rId3"/>
              </a:rPr>
              <a:t>ardahan</a:t>
            </a:r>
            <a:r>
              <a:rPr lang="tr-TR" dirty="0" smtClean="0">
                <a:hlinkClick r:id="rId3"/>
              </a:rPr>
              <a:t>.edu.tr</a:t>
            </a:r>
            <a:r>
              <a:rPr lang="tr-TR" dirty="0" smtClean="0"/>
              <a:t> </a:t>
            </a:r>
            <a:r>
              <a:rPr lang="tr-TR" b="1" dirty="0" smtClean="0"/>
              <a:t> ADRESİNE EPOSTA YOLUYLA GÖNDERİNİZ</a:t>
            </a:r>
          </a:p>
          <a:p>
            <a:endParaRPr lang="tr-TR"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mph" presetSubtype="0" fill="hold" grpId="0" nodeType="clickEffect">
                                  <p:stCondLst>
                                    <p:cond delay="0"/>
                                  </p:stCondLst>
                                  <p:childTnLst>
                                    <p:animRot by="21600000">
                                      <p:cBhvr>
                                        <p:cTn id="16" dur="2000" fill="hold"/>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solidFill>
            <a:srgbClr val="FFC000"/>
          </a:solidFill>
        </p:spPr>
        <p:txBody>
          <a:bodyPr/>
          <a:lstStyle/>
          <a:p>
            <a:pPr algn="ctr"/>
            <a:r>
              <a:rPr lang="tr-TR" dirty="0" smtClean="0"/>
              <a:t>KONTENJANLAR</a:t>
            </a:r>
            <a:endParaRPr lang="tr-TR" dirty="0"/>
          </a:p>
        </p:txBody>
      </p:sp>
      <p:graphicFrame>
        <p:nvGraphicFramePr>
          <p:cNvPr id="18" name="17 İçerik Yer Tutucusu"/>
          <p:cNvGraphicFramePr>
            <a:graphicFrameLocks noGrp="1"/>
          </p:cNvGraphicFramePr>
          <p:nvPr>
            <p:ph idx="1"/>
          </p:nvPr>
        </p:nvGraphicFramePr>
        <p:xfrm>
          <a:off x="457200" y="1935163"/>
          <a:ext cx="8229600" cy="3474720"/>
        </p:xfrm>
        <a:graphic>
          <a:graphicData uri="http://schemas.openxmlformats.org/drawingml/2006/table">
            <a:tbl>
              <a:tblPr firstRow="1" bandRow="1">
                <a:tableStyleId>{5C22544A-7EE6-4342-B048-85BDC9FD1C3A}</a:tableStyleId>
              </a:tblPr>
              <a:tblGrid>
                <a:gridCol w="4471990"/>
                <a:gridCol w="3757610"/>
              </a:tblGrid>
              <a:tr h="370840">
                <a:tc>
                  <a:txBody>
                    <a:bodyPr/>
                    <a:lstStyle/>
                    <a:p>
                      <a:pPr algn="ctr"/>
                      <a:r>
                        <a:rPr lang="tr-TR" sz="2400" dirty="0" smtClean="0">
                          <a:latin typeface="+mj-lt"/>
                        </a:rPr>
                        <a:t>İNSANİ BİLİMLER VE EDEBİYAT FAKÜLTESİ</a:t>
                      </a:r>
                      <a:endParaRPr lang="tr-TR" sz="2400" dirty="0">
                        <a:latin typeface="+mj-lt"/>
                      </a:endParaRPr>
                    </a:p>
                  </a:txBody>
                  <a:tcPr/>
                </a:tc>
                <a:tc>
                  <a:txBody>
                    <a:bodyPr/>
                    <a:lstStyle/>
                    <a:p>
                      <a:pPr algn="ctr"/>
                      <a:r>
                        <a:rPr lang="tr-TR" sz="2400" dirty="0" smtClean="0">
                          <a:latin typeface="+mj-lt"/>
                        </a:rPr>
                        <a:t>ÖĞRENCİ KONTENJANLARI</a:t>
                      </a:r>
                      <a:endParaRPr lang="tr-TR" sz="2400" dirty="0">
                        <a:latin typeface="+mj-lt"/>
                      </a:endParaRPr>
                    </a:p>
                  </a:txBody>
                  <a:tcPr/>
                </a:tc>
              </a:tr>
              <a:tr h="370840">
                <a:tc>
                  <a:txBody>
                    <a:bodyPr/>
                    <a:lstStyle/>
                    <a:p>
                      <a:r>
                        <a:rPr lang="tr-TR" sz="2400" dirty="0" smtClean="0">
                          <a:latin typeface="+mj-lt"/>
                        </a:rPr>
                        <a:t>ÇAĞDAŞ TÜRK LEHÇELERİ VE EDEBİYATLARI</a:t>
                      </a:r>
                      <a:endParaRPr lang="tr-TR" sz="2400" dirty="0">
                        <a:latin typeface="+mj-lt"/>
                      </a:endParaRPr>
                    </a:p>
                  </a:txBody>
                  <a:tcPr/>
                </a:tc>
                <a:tc>
                  <a:txBody>
                    <a:bodyPr/>
                    <a:lstStyle/>
                    <a:p>
                      <a:pPr algn="ctr"/>
                      <a:r>
                        <a:rPr lang="tr-TR" sz="2400" dirty="0" smtClean="0">
                          <a:latin typeface="+mj-lt"/>
                        </a:rPr>
                        <a:t>15</a:t>
                      </a:r>
                      <a:endParaRPr lang="tr-TR" sz="2400" dirty="0">
                        <a:latin typeface="+mj-lt"/>
                      </a:endParaRPr>
                    </a:p>
                  </a:txBody>
                  <a:tcPr/>
                </a:tc>
              </a:tr>
              <a:tr h="370840">
                <a:tc>
                  <a:txBody>
                    <a:bodyPr/>
                    <a:lstStyle/>
                    <a:p>
                      <a:r>
                        <a:rPr lang="tr-TR" sz="2400" dirty="0" smtClean="0">
                          <a:latin typeface="+mj-lt"/>
                        </a:rPr>
                        <a:t>TARİH</a:t>
                      </a:r>
                      <a:endParaRPr lang="tr-TR" sz="2400" dirty="0">
                        <a:latin typeface="+mj-lt"/>
                      </a:endParaRPr>
                    </a:p>
                  </a:txBody>
                  <a:tcPr/>
                </a:tc>
                <a:tc>
                  <a:txBody>
                    <a:bodyPr/>
                    <a:lstStyle/>
                    <a:p>
                      <a:pPr algn="ctr"/>
                      <a:r>
                        <a:rPr lang="tr-TR" sz="2400" dirty="0" smtClean="0">
                          <a:latin typeface="+mj-lt"/>
                        </a:rPr>
                        <a:t>19</a:t>
                      </a:r>
                      <a:endParaRPr lang="tr-TR" sz="2400" dirty="0">
                        <a:latin typeface="+mj-lt"/>
                      </a:endParaRPr>
                    </a:p>
                  </a:txBody>
                  <a:tcPr/>
                </a:tc>
              </a:tr>
              <a:tr h="370840">
                <a:tc>
                  <a:txBody>
                    <a:bodyPr/>
                    <a:lstStyle/>
                    <a:p>
                      <a:r>
                        <a:rPr lang="tr-TR" sz="2400" dirty="0" smtClean="0">
                          <a:latin typeface="+mj-lt"/>
                        </a:rPr>
                        <a:t>TARİH (İÖ)</a:t>
                      </a:r>
                      <a:endParaRPr lang="tr-TR" sz="2400" dirty="0">
                        <a:latin typeface="+mj-lt"/>
                      </a:endParaRPr>
                    </a:p>
                  </a:txBody>
                  <a:tcPr/>
                </a:tc>
                <a:tc>
                  <a:txBody>
                    <a:bodyPr/>
                    <a:lstStyle/>
                    <a:p>
                      <a:pPr algn="ctr"/>
                      <a:r>
                        <a:rPr lang="tr-TR" sz="2400" dirty="0" smtClean="0">
                          <a:latin typeface="+mj-lt"/>
                        </a:rPr>
                        <a:t>19</a:t>
                      </a:r>
                      <a:endParaRPr lang="tr-TR" sz="2400" dirty="0">
                        <a:latin typeface="+mj-lt"/>
                      </a:endParaRPr>
                    </a:p>
                  </a:txBody>
                  <a:tcPr/>
                </a:tc>
              </a:tr>
              <a:tr h="370840">
                <a:tc>
                  <a:txBody>
                    <a:bodyPr/>
                    <a:lstStyle/>
                    <a:p>
                      <a:pPr algn="l"/>
                      <a:r>
                        <a:rPr lang="tr-TR" sz="2400" dirty="0" smtClean="0">
                          <a:latin typeface="+mj-lt"/>
                        </a:rPr>
                        <a:t>TÜRK</a:t>
                      </a:r>
                      <a:r>
                        <a:rPr lang="tr-TR" sz="2400" baseline="0" dirty="0" smtClean="0">
                          <a:latin typeface="+mj-lt"/>
                        </a:rPr>
                        <a:t> DİLİ VE EDEBİYATI</a:t>
                      </a:r>
                      <a:endParaRPr lang="tr-TR" sz="2400" dirty="0">
                        <a:latin typeface="+mj-lt"/>
                      </a:endParaRPr>
                    </a:p>
                  </a:txBody>
                  <a:tcPr/>
                </a:tc>
                <a:tc>
                  <a:txBody>
                    <a:bodyPr/>
                    <a:lstStyle/>
                    <a:p>
                      <a:pPr algn="ctr"/>
                      <a:r>
                        <a:rPr lang="tr-TR" sz="2400" dirty="0" smtClean="0">
                          <a:latin typeface="+mj-lt"/>
                        </a:rPr>
                        <a:t>19</a:t>
                      </a:r>
                      <a:endParaRPr lang="tr-TR" sz="2400" dirty="0">
                        <a:latin typeface="+mj-lt"/>
                      </a:endParaRPr>
                    </a:p>
                  </a:txBody>
                  <a:tcPr/>
                </a:tc>
              </a:tr>
              <a:tr h="370840">
                <a:tc>
                  <a:txBody>
                    <a:bodyPr/>
                    <a:lstStyle/>
                    <a:p>
                      <a:pPr algn="l"/>
                      <a:r>
                        <a:rPr lang="tr-TR" sz="2400" dirty="0" smtClean="0">
                          <a:latin typeface="+mj-lt"/>
                        </a:rPr>
                        <a:t>TÜRK DİLİ VE EDEBİYATI (İÖ)</a:t>
                      </a:r>
                      <a:endParaRPr lang="tr-TR" sz="2400" dirty="0">
                        <a:latin typeface="+mj-lt"/>
                      </a:endParaRPr>
                    </a:p>
                  </a:txBody>
                  <a:tcPr/>
                </a:tc>
                <a:tc>
                  <a:txBody>
                    <a:bodyPr/>
                    <a:lstStyle/>
                    <a:p>
                      <a:pPr algn="ctr"/>
                      <a:r>
                        <a:rPr lang="tr-TR" sz="2400" dirty="0" smtClean="0">
                          <a:latin typeface="+mj-lt"/>
                        </a:rPr>
                        <a:t>19</a:t>
                      </a: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468313" y="2276871"/>
          <a:ext cx="8218488" cy="1975088"/>
        </p:xfrm>
        <a:graphic>
          <a:graphicData uri="http://schemas.openxmlformats.org/drawingml/2006/table">
            <a:tbl>
              <a:tblPr firstRow="1" bandRow="1">
                <a:tableStyleId>{5C22544A-7EE6-4342-B048-85BDC9FD1C3A}</a:tableStyleId>
              </a:tblPr>
              <a:tblGrid>
                <a:gridCol w="4460877"/>
                <a:gridCol w="3757611"/>
              </a:tblGrid>
              <a:tr h="576064">
                <a:tc>
                  <a:txBody>
                    <a:bodyPr/>
                    <a:lstStyle/>
                    <a:p>
                      <a:pPr algn="ctr"/>
                      <a:r>
                        <a:rPr lang="tr-TR" sz="2400" dirty="0" smtClean="0">
                          <a:latin typeface="+mj-lt"/>
                        </a:rPr>
                        <a:t>İKTİSADİ VE İDARİ BİLİMLER FAKÜLTESİ</a:t>
                      </a:r>
                      <a:endParaRPr lang="tr-TR" sz="2400" dirty="0">
                        <a:latin typeface="+mj-lt"/>
                      </a:endParaRPr>
                    </a:p>
                  </a:txBody>
                  <a:tcPr anchor="ctr"/>
                </a:tc>
                <a:tc>
                  <a:txBody>
                    <a:bodyPr/>
                    <a:lstStyle/>
                    <a:p>
                      <a:pPr algn="ctr"/>
                      <a:r>
                        <a:rPr lang="tr-TR" sz="2400" dirty="0" smtClean="0">
                          <a:latin typeface="+mj-lt"/>
                        </a:rPr>
                        <a:t>ÖĞRENCİ KONTENJANLARI</a:t>
                      </a:r>
                      <a:endParaRPr lang="tr-TR" sz="2400" dirty="0">
                        <a:latin typeface="+mj-lt"/>
                      </a:endParaRPr>
                    </a:p>
                  </a:txBody>
                  <a:tcPr anchor="ctr"/>
                </a:tc>
              </a:tr>
              <a:tr h="576064">
                <a:tc>
                  <a:txBody>
                    <a:bodyPr/>
                    <a:lstStyle/>
                    <a:p>
                      <a:r>
                        <a:rPr lang="tr-TR" sz="2400" dirty="0" smtClean="0">
                          <a:latin typeface="+mj-lt"/>
                        </a:rPr>
                        <a:t>EŞİT AĞIRLIKLI PROGRAMLAR</a:t>
                      </a:r>
                      <a:endParaRPr lang="tr-TR" sz="2400" dirty="0">
                        <a:latin typeface="+mj-lt"/>
                      </a:endParaRPr>
                    </a:p>
                  </a:txBody>
                  <a:tcPr anchor="ctr"/>
                </a:tc>
                <a:tc>
                  <a:txBody>
                    <a:bodyPr/>
                    <a:lstStyle/>
                    <a:p>
                      <a:pPr algn="ctr"/>
                      <a:r>
                        <a:rPr lang="tr-TR" sz="2400" dirty="0" smtClean="0">
                          <a:latin typeface="+mj-lt"/>
                        </a:rPr>
                        <a:t>30</a:t>
                      </a:r>
                      <a:endParaRPr lang="tr-TR" sz="2400" dirty="0">
                        <a:latin typeface="+mj-lt"/>
                      </a:endParaRPr>
                    </a:p>
                  </a:txBody>
                  <a:tcPr/>
                </a:tc>
              </a:tr>
              <a:tr h="576064">
                <a:tc>
                  <a:txBody>
                    <a:bodyPr/>
                    <a:lstStyle/>
                    <a:p>
                      <a:r>
                        <a:rPr lang="tr-TR" sz="2400" dirty="0" smtClean="0">
                          <a:latin typeface="+mj-lt"/>
                        </a:rPr>
                        <a:t>EŞİT AĞIRLIKLI PROGRAMLAR (İÖ)</a:t>
                      </a:r>
                      <a:endParaRPr lang="tr-TR" sz="2400" dirty="0">
                        <a:latin typeface="+mj-lt"/>
                      </a:endParaRPr>
                    </a:p>
                  </a:txBody>
                  <a:tcPr/>
                </a:tc>
                <a:tc>
                  <a:txBody>
                    <a:bodyPr/>
                    <a:lstStyle/>
                    <a:p>
                      <a:pPr algn="ctr"/>
                      <a:r>
                        <a:rPr lang="tr-TR" sz="2400" dirty="0" smtClean="0">
                          <a:latin typeface="+mj-lt"/>
                        </a:rPr>
                        <a:t>30</a:t>
                      </a:r>
                      <a:endParaRPr lang="tr-TR" sz="2400" dirty="0">
                        <a:latin typeface="+mj-lt"/>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539750" y="2060847"/>
          <a:ext cx="8147050" cy="2304255"/>
        </p:xfrm>
        <a:graphic>
          <a:graphicData uri="http://schemas.openxmlformats.org/drawingml/2006/table">
            <a:tbl>
              <a:tblPr firstRow="1" bandRow="1">
                <a:tableStyleId>{5C22544A-7EE6-4342-B048-85BDC9FD1C3A}</a:tableStyleId>
              </a:tblPr>
              <a:tblGrid>
                <a:gridCol w="4073525"/>
                <a:gridCol w="4073525"/>
              </a:tblGrid>
              <a:tr h="768085">
                <a:tc>
                  <a:txBody>
                    <a:bodyPr/>
                    <a:lstStyle/>
                    <a:p>
                      <a:pPr algn="ctr"/>
                      <a:r>
                        <a:rPr lang="tr-TR" sz="2400" dirty="0" smtClean="0">
                          <a:latin typeface="+mj-lt"/>
                        </a:rPr>
                        <a:t>MÜHENDİSLİK FAKÜLTESİ</a:t>
                      </a:r>
                      <a:endParaRPr lang="tr-TR" sz="2400" dirty="0">
                        <a:latin typeface="+mj-lt"/>
                      </a:endParaRPr>
                    </a:p>
                  </a:txBody>
                  <a:tcPr anchor="ctr"/>
                </a:tc>
                <a:tc>
                  <a:txBody>
                    <a:bodyPr/>
                    <a:lstStyle/>
                    <a:p>
                      <a:pPr algn="ctr"/>
                      <a:r>
                        <a:rPr lang="tr-TR" sz="2400" dirty="0" smtClean="0">
                          <a:latin typeface="+mj-lt"/>
                        </a:rPr>
                        <a:t>ÖĞRENCİ KONTENJANLARI</a:t>
                      </a:r>
                      <a:endParaRPr lang="tr-TR" sz="2400" dirty="0">
                        <a:latin typeface="+mj-lt"/>
                      </a:endParaRPr>
                    </a:p>
                  </a:txBody>
                  <a:tcPr anchor="ctr"/>
                </a:tc>
              </a:tr>
              <a:tr h="768085">
                <a:tc>
                  <a:txBody>
                    <a:bodyPr/>
                    <a:lstStyle/>
                    <a:p>
                      <a:r>
                        <a:rPr lang="tr-TR" sz="2400" dirty="0" smtClean="0">
                          <a:latin typeface="+mj-lt"/>
                        </a:rPr>
                        <a:t>ÇEVRE MÜHENDİSLİĞİ</a:t>
                      </a:r>
                      <a:endParaRPr lang="tr-TR" sz="2400" dirty="0">
                        <a:latin typeface="+mj-lt"/>
                      </a:endParaRPr>
                    </a:p>
                  </a:txBody>
                  <a:tcPr anchor="ctr"/>
                </a:tc>
                <a:tc>
                  <a:txBody>
                    <a:bodyPr/>
                    <a:lstStyle/>
                    <a:p>
                      <a:pPr algn="ctr"/>
                      <a:r>
                        <a:rPr lang="tr-TR" sz="2400" dirty="0" smtClean="0">
                          <a:latin typeface="+mj-lt"/>
                        </a:rPr>
                        <a:t>14</a:t>
                      </a:r>
                      <a:endParaRPr lang="tr-TR" sz="2400" dirty="0">
                        <a:latin typeface="+mj-lt"/>
                      </a:endParaRPr>
                    </a:p>
                  </a:txBody>
                  <a:tcPr/>
                </a:tc>
              </a:tr>
              <a:tr h="768085">
                <a:tc>
                  <a:txBody>
                    <a:bodyPr/>
                    <a:lstStyle/>
                    <a:p>
                      <a:r>
                        <a:rPr lang="tr-TR" sz="2400" dirty="0" smtClean="0">
                          <a:latin typeface="+mj-lt"/>
                        </a:rPr>
                        <a:t>GIDA MÜHENDİSLİĞİ</a:t>
                      </a:r>
                      <a:endParaRPr lang="tr-TR" sz="2400" dirty="0">
                        <a:latin typeface="+mj-lt"/>
                      </a:endParaRPr>
                    </a:p>
                  </a:txBody>
                  <a:tcPr anchor="ctr"/>
                </a:tc>
                <a:tc>
                  <a:txBody>
                    <a:bodyPr/>
                    <a:lstStyle/>
                    <a:p>
                      <a:pPr algn="ctr"/>
                      <a:r>
                        <a:rPr lang="tr-TR" sz="2400" dirty="0" smtClean="0">
                          <a:latin typeface="+mj-lt"/>
                        </a:rPr>
                        <a:t>14</a:t>
                      </a:r>
                      <a:endParaRPr lang="tr-TR" sz="2400" dirty="0">
                        <a:latin typeface="+mj-lt"/>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571472" y="914400"/>
          <a:ext cx="8147050" cy="5151628"/>
        </p:xfrm>
        <a:graphic>
          <a:graphicData uri="http://schemas.openxmlformats.org/drawingml/2006/table">
            <a:tbl>
              <a:tblPr firstRow="1" bandRow="1">
                <a:tableStyleId>{5C22544A-7EE6-4342-B048-85BDC9FD1C3A}</a:tableStyleId>
              </a:tblPr>
              <a:tblGrid>
                <a:gridCol w="4073525"/>
                <a:gridCol w="4073525"/>
              </a:tblGrid>
              <a:tr h="560830">
                <a:tc>
                  <a:txBody>
                    <a:bodyPr/>
                    <a:lstStyle/>
                    <a:p>
                      <a:pPr algn="ctr"/>
                      <a:r>
                        <a:rPr lang="tr-TR" sz="2000" dirty="0" smtClean="0">
                          <a:latin typeface="+mj-lt"/>
                        </a:rPr>
                        <a:t>SOSYAL BİLİMLER MESLEK YÜKSEKOKULU</a:t>
                      </a:r>
                      <a:endParaRPr lang="tr-TR" sz="2000" dirty="0">
                        <a:latin typeface="+mj-lt"/>
                      </a:endParaRPr>
                    </a:p>
                  </a:txBody>
                  <a:tcPr/>
                </a:tc>
                <a:tc>
                  <a:txBody>
                    <a:bodyPr/>
                    <a:lstStyle/>
                    <a:p>
                      <a:pPr algn="ctr"/>
                      <a:r>
                        <a:rPr lang="tr-TR" sz="2000" dirty="0" smtClean="0">
                          <a:latin typeface="+mj-lt"/>
                        </a:rPr>
                        <a:t>ÖĞRENCİ KONTENJANLARI</a:t>
                      </a:r>
                      <a:endParaRPr lang="tr-TR" sz="2000" dirty="0">
                        <a:latin typeface="+mj-lt"/>
                      </a:endParaRPr>
                    </a:p>
                  </a:txBody>
                  <a:tcPr/>
                </a:tc>
              </a:tr>
              <a:tr h="656060">
                <a:tc>
                  <a:txBody>
                    <a:bodyPr/>
                    <a:lstStyle/>
                    <a:p>
                      <a:r>
                        <a:rPr lang="tr-TR" sz="2000" dirty="0" smtClean="0">
                          <a:latin typeface="+mj-lt"/>
                        </a:rPr>
                        <a:t>BÜRO YÖNETİMİ VE YÖNETİCİ AİSTANLIĞI</a:t>
                      </a:r>
                      <a:endParaRPr lang="tr-TR" sz="2000" dirty="0">
                        <a:latin typeface="+mj-lt"/>
                      </a:endParaRPr>
                    </a:p>
                  </a:txBody>
                  <a:tcPr anchor="ctr"/>
                </a:tc>
                <a:tc>
                  <a:txBody>
                    <a:bodyPr/>
                    <a:lstStyle/>
                    <a:p>
                      <a:pPr algn="ctr"/>
                      <a:r>
                        <a:rPr lang="tr-TR" sz="2000" dirty="0" smtClean="0">
                          <a:latin typeface="+mj-lt"/>
                        </a:rPr>
                        <a:t>15</a:t>
                      </a:r>
                      <a:endParaRPr lang="tr-TR" sz="2000" dirty="0">
                        <a:latin typeface="+mj-lt"/>
                      </a:endParaRPr>
                    </a:p>
                  </a:txBody>
                  <a:tcPr/>
                </a:tc>
              </a:tr>
              <a:tr h="6480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2000" dirty="0" smtClean="0">
                          <a:latin typeface="+mj-lt"/>
                        </a:rPr>
                        <a:t>BÜRO YÖNETİMİ VE YÖNETİCİ AİSTANLIĞI (İÖ)</a:t>
                      </a:r>
                    </a:p>
                  </a:txBody>
                  <a:tcPr anchor="ctr"/>
                </a:tc>
                <a:tc>
                  <a:txBody>
                    <a:bodyPr/>
                    <a:lstStyle/>
                    <a:p>
                      <a:pPr algn="ctr"/>
                      <a:r>
                        <a:rPr lang="tr-TR" sz="2000" dirty="0" smtClean="0">
                          <a:latin typeface="+mj-lt"/>
                        </a:rPr>
                        <a:t>15</a:t>
                      </a:r>
                      <a:endParaRPr lang="tr-TR" sz="2000" dirty="0">
                        <a:latin typeface="+mj-lt"/>
                      </a:endParaRPr>
                    </a:p>
                  </a:txBody>
                  <a:tcPr/>
                </a:tc>
              </a:tr>
              <a:tr h="411607">
                <a:tc>
                  <a:txBody>
                    <a:bodyPr/>
                    <a:lstStyle/>
                    <a:p>
                      <a:r>
                        <a:rPr lang="tr-TR" sz="2000" dirty="0" smtClean="0">
                          <a:latin typeface="+mj-lt"/>
                        </a:rPr>
                        <a:t>HALKLA İLİŞKİLER VE TANITIM</a:t>
                      </a:r>
                      <a:endParaRPr lang="tr-TR" sz="2000" dirty="0">
                        <a:latin typeface="+mj-lt"/>
                      </a:endParaRPr>
                    </a:p>
                  </a:txBody>
                  <a:tcPr anchor="ctr"/>
                </a:tc>
                <a:tc>
                  <a:txBody>
                    <a:bodyPr/>
                    <a:lstStyle/>
                    <a:p>
                      <a:pPr algn="ctr"/>
                      <a:r>
                        <a:rPr lang="tr-TR" sz="2000" dirty="0" smtClean="0">
                          <a:latin typeface="+mj-lt"/>
                        </a:rPr>
                        <a:t>10</a:t>
                      </a:r>
                      <a:endParaRPr lang="tr-TR" sz="2000" dirty="0">
                        <a:latin typeface="+mj-lt"/>
                      </a:endParaRPr>
                    </a:p>
                  </a:txBody>
                  <a:tcPr/>
                </a:tc>
              </a:tr>
              <a:tr h="411607">
                <a:tc>
                  <a:txBody>
                    <a:bodyPr/>
                    <a:lstStyle/>
                    <a:p>
                      <a:r>
                        <a:rPr lang="tr-TR" sz="2000" dirty="0" smtClean="0">
                          <a:latin typeface="+mj-lt"/>
                        </a:rPr>
                        <a:t>İŞLETME YÖNETİMİ</a:t>
                      </a:r>
                      <a:endParaRPr lang="tr-TR" sz="2000" dirty="0">
                        <a:latin typeface="+mj-lt"/>
                      </a:endParaRPr>
                    </a:p>
                  </a:txBody>
                  <a:tcPr anchor="ctr"/>
                </a:tc>
                <a:tc>
                  <a:txBody>
                    <a:bodyPr/>
                    <a:lstStyle/>
                    <a:p>
                      <a:pPr algn="ctr"/>
                      <a:r>
                        <a:rPr lang="tr-TR" sz="2000" dirty="0" smtClean="0">
                          <a:latin typeface="+mj-lt"/>
                        </a:rPr>
                        <a:t>12</a:t>
                      </a:r>
                      <a:endParaRPr lang="tr-TR" sz="2000" dirty="0">
                        <a:latin typeface="+mj-lt"/>
                      </a:endParaRPr>
                    </a:p>
                  </a:txBody>
                  <a:tcPr/>
                </a:tc>
              </a:tr>
              <a:tr h="411607">
                <a:tc>
                  <a:txBody>
                    <a:bodyPr/>
                    <a:lstStyle/>
                    <a:p>
                      <a:r>
                        <a:rPr lang="tr-TR" sz="2000" dirty="0" smtClean="0">
                          <a:latin typeface="+mj-lt"/>
                        </a:rPr>
                        <a:t>MALİYE</a:t>
                      </a:r>
                      <a:endParaRPr lang="tr-TR" sz="2000" dirty="0">
                        <a:latin typeface="+mj-lt"/>
                      </a:endParaRPr>
                    </a:p>
                  </a:txBody>
                  <a:tcPr anchor="ctr"/>
                </a:tc>
                <a:tc>
                  <a:txBody>
                    <a:bodyPr/>
                    <a:lstStyle/>
                    <a:p>
                      <a:pPr algn="ctr"/>
                      <a:r>
                        <a:rPr lang="tr-TR" sz="2000" dirty="0" smtClean="0">
                          <a:latin typeface="+mj-lt"/>
                        </a:rPr>
                        <a:t>10</a:t>
                      </a:r>
                      <a:endParaRPr lang="tr-TR" sz="2000" dirty="0">
                        <a:latin typeface="+mj-lt"/>
                      </a:endParaRPr>
                    </a:p>
                  </a:txBody>
                  <a:tcPr/>
                </a:tc>
              </a:tr>
              <a:tr h="411607">
                <a:tc>
                  <a:txBody>
                    <a:bodyPr/>
                    <a:lstStyle/>
                    <a:p>
                      <a:r>
                        <a:rPr lang="tr-TR" sz="2000" dirty="0" smtClean="0">
                          <a:latin typeface="+mj-lt"/>
                        </a:rPr>
                        <a:t>MALİYE (İÖ)</a:t>
                      </a:r>
                      <a:endParaRPr lang="tr-TR" sz="2000" dirty="0">
                        <a:latin typeface="+mj-lt"/>
                      </a:endParaRPr>
                    </a:p>
                  </a:txBody>
                  <a:tcPr anchor="ctr"/>
                </a:tc>
                <a:tc>
                  <a:txBody>
                    <a:bodyPr/>
                    <a:lstStyle/>
                    <a:p>
                      <a:pPr algn="ctr"/>
                      <a:r>
                        <a:rPr lang="tr-TR" sz="2000" dirty="0" smtClean="0">
                          <a:latin typeface="+mj-lt"/>
                        </a:rPr>
                        <a:t>14</a:t>
                      </a:r>
                      <a:endParaRPr lang="tr-TR" sz="2000" dirty="0">
                        <a:latin typeface="+mj-lt"/>
                      </a:endParaRPr>
                    </a:p>
                  </a:txBody>
                  <a:tcPr/>
                </a:tc>
              </a:tr>
              <a:tr h="411607">
                <a:tc>
                  <a:txBody>
                    <a:bodyPr/>
                    <a:lstStyle/>
                    <a:p>
                      <a:r>
                        <a:rPr lang="tr-TR" sz="2000" dirty="0" smtClean="0">
                          <a:latin typeface="+mj-lt"/>
                        </a:rPr>
                        <a:t>MUHASEBE VE VERGİ UYGULAMALARI</a:t>
                      </a:r>
                      <a:endParaRPr lang="tr-TR" sz="2000" dirty="0">
                        <a:latin typeface="+mj-lt"/>
                      </a:endParaRPr>
                    </a:p>
                  </a:txBody>
                  <a:tcPr anchor="ctr"/>
                </a:tc>
                <a:tc>
                  <a:txBody>
                    <a:bodyPr/>
                    <a:lstStyle/>
                    <a:p>
                      <a:pPr algn="ctr"/>
                      <a:r>
                        <a:rPr lang="tr-TR" sz="2000" dirty="0" smtClean="0">
                          <a:latin typeface="+mj-lt"/>
                        </a:rPr>
                        <a:t>15</a:t>
                      </a:r>
                      <a:endParaRPr lang="tr-TR" sz="2000" dirty="0">
                        <a:latin typeface="+mj-lt"/>
                      </a:endParaRPr>
                    </a:p>
                  </a:txBody>
                  <a:tcPr/>
                </a:tc>
              </a:tr>
              <a:tr h="411607">
                <a:tc>
                  <a:txBody>
                    <a:bodyPr/>
                    <a:lstStyle/>
                    <a:p>
                      <a:r>
                        <a:rPr lang="tr-TR" sz="2000" dirty="0" smtClean="0">
                          <a:latin typeface="+mj-lt"/>
                        </a:rPr>
                        <a:t>UYGULAMALI İNGİLİZCE VE ÇEVİRMENLİK</a:t>
                      </a:r>
                      <a:endParaRPr lang="tr-TR" sz="2000" dirty="0">
                        <a:latin typeface="+mj-lt"/>
                      </a:endParaRPr>
                    </a:p>
                  </a:txBody>
                  <a:tcPr anchor="ctr"/>
                </a:tc>
                <a:tc>
                  <a:txBody>
                    <a:bodyPr/>
                    <a:lstStyle/>
                    <a:p>
                      <a:pPr algn="ctr"/>
                      <a:r>
                        <a:rPr lang="tr-TR" sz="2000" dirty="0" smtClean="0">
                          <a:latin typeface="+mj-lt"/>
                        </a:rPr>
                        <a:t>10</a:t>
                      </a:r>
                      <a:endParaRPr lang="tr-TR" sz="2000" dirty="0">
                        <a:latin typeface="+mj-lt"/>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323850" y="2636911"/>
          <a:ext cx="8362950" cy="1656186"/>
        </p:xfrm>
        <a:graphic>
          <a:graphicData uri="http://schemas.openxmlformats.org/drawingml/2006/table">
            <a:tbl>
              <a:tblPr firstRow="1" bandRow="1">
                <a:tableStyleId>{5C22544A-7EE6-4342-B048-85BDC9FD1C3A}</a:tableStyleId>
              </a:tblPr>
              <a:tblGrid>
                <a:gridCol w="4676778"/>
                <a:gridCol w="3686172"/>
              </a:tblGrid>
              <a:tr h="828093">
                <a:tc>
                  <a:txBody>
                    <a:bodyPr/>
                    <a:lstStyle/>
                    <a:p>
                      <a:pPr algn="ctr"/>
                      <a:r>
                        <a:rPr lang="tr-TR" sz="2400" dirty="0" smtClean="0">
                          <a:latin typeface="+mj-lt"/>
                        </a:rPr>
                        <a:t>BEDEN EĞİTİMİ VE SPOR YÜKSEKOKULU</a:t>
                      </a:r>
                      <a:endParaRPr lang="tr-TR" sz="2400" dirty="0">
                        <a:latin typeface="+mj-lt"/>
                      </a:endParaRPr>
                    </a:p>
                  </a:txBody>
                  <a:tcPr anchor="ctr"/>
                </a:tc>
                <a:tc>
                  <a:txBody>
                    <a:bodyPr/>
                    <a:lstStyle/>
                    <a:p>
                      <a:pPr algn="ctr"/>
                      <a:r>
                        <a:rPr lang="tr-TR" sz="2400" dirty="0" smtClean="0">
                          <a:latin typeface="+mj-lt"/>
                        </a:rPr>
                        <a:t>ÖĞRENCİ KONTENJANLARI</a:t>
                      </a:r>
                      <a:endParaRPr lang="tr-TR" sz="2400" dirty="0">
                        <a:latin typeface="+mj-lt"/>
                      </a:endParaRPr>
                    </a:p>
                  </a:txBody>
                  <a:tcPr anchor="ctr"/>
                </a:tc>
              </a:tr>
              <a:tr h="828093">
                <a:tc>
                  <a:txBody>
                    <a:bodyPr/>
                    <a:lstStyle/>
                    <a:p>
                      <a:r>
                        <a:rPr lang="tr-TR" sz="2400" dirty="0" smtClean="0">
                          <a:latin typeface="+mj-lt"/>
                        </a:rPr>
                        <a:t>BEDEN EĞİTİMİ VE SPOR ÖĞRETMENLİĞİ</a:t>
                      </a:r>
                      <a:endParaRPr lang="tr-TR" sz="2400" dirty="0">
                        <a:latin typeface="+mj-lt"/>
                      </a:endParaRPr>
                    </a:p>
                  </a:txBody>
                  <a:tcPr anchor="ctr"/>
                </a:tc>
                <a:tc>
                  <a:txBody>
                    <a:bodyPr/>
                    <a:lstStyle/>
                    <a:p>
                      <a:pPr algn="ctr"/>
                      <a:r>
                        <a:rPr lang="tr-TR" sz="2400" dirty="0" smtClean="0">
                          <a:latin typeface="+mj-lt"/>
                        </a:rPr>
                        <a:t>14</a:t>
                      </a:r>
                      <a:endParaRPr lang="tr-TR" sz="2400" dirty="0">
                        <a:latin typeface="+mj-lt"/>
                      </a:endParaRPr>
                    </a:p>
                  </a:txBody>
                  <a:tcPr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468313" y="2132855"/>
          <a:ext cx="8218488" cy="3127216"/>
        </p:xfrm>
        <a:graphic>
          <a:graphicData uri="http://schemas.openxmlformats.org/drawingml/2006/table">
            <a:tbl>
              <a:tblPr firstRow="1" bandRow="1">
                <a:tableStyleId>{5C22544A-7EE6-4342-B048-85BDC9FD1C3A}</a:tableStyleId>
              </a:tblPr>
              <a:tblGrid>
                <a:gridCol w="4318001"/>
                <a:gridCol w="3900487"/>
              </a:tblGrid>
              <a:tr h="576064">
                <a:tc>
                  <a:txBody>
                    <a:bodyPr/>
                    <a:lstStyle/>
                    <a:p>
                      <a:pPr algn="ctr"/>
                      <a:r>
                        <a:rPr lang="tr-TR" sz="2400" dirty="0" smtClean="0">
                          <a:latin typeface="+mj-lt"/>
                        </a:rPr>
                        <a:t>TEKNİK BİLİMLER MESLEK YÜKSEKOKULU</a:t>
                      </a:r>
                      <a:endParaRPr lang="tr-TR" sz="2400" dirty="0">
                        <a:latin typeface="+mj-lt"/>
                      </a:endParaRPr>
                    </a:p>
                  </a:txBody>
                  <a:tcPr anchor="ctr"/>
                </a:tc>
                <a:tc>
                  <a:txBody>
                    <a:bodyPr/>
                    <a:lstStyle/>
                    <a:p>
                      <a:pPr algn="ctr"/>
                      <a:r>
                        <a:rPr lang="tr-TR" sz="2400" dirty="0" smtClean="0">
                          <a:latin typeface="+mj-lt"/>
                        </a:rPr>
                        <a:t>ÖĞRENCİ KONTENJANLARI</a:t>
                      </a:r>
                      <a:endParaRPr lang="tr-TR" sz="2400" dirty="0">
                        <a:latin typeface="+mj-lt"/>
                      </a:endParaRPr>
                    </a:p>
                  </a:txBody>
                  <a:tcPr anchor="ctr"/>
                </a:tc>
              </a:tr>
              <a:tr h="576064">
                <a:tc>
                  <a:txBody>
                    <a:bodyPr/>
                    <a:lstStyle/>
                    <a:p>
                      <a:r>
                        <a:rPr lang="tr-TR" sz="2400" dirty="0" smtClean="0">
                          <a:latin typeface="+mj-lt"/>
                        </a:rPr>
                        <a:t>BİLGİSAYAR PROGRAMCILIĞI</a:t>
                      </a:r>
                      <a:endParaRPr lang="tr-TR" sz="2400" dirty="0">
                        <a:latin typeface="+mj-lt"/>
                      </a:endParaRPr>
                    </a:p>
                  </a:txBody>
                  <a:tcPr anchor="ctr"/>
                </a:tc>
                <a:tc>
                  <a:txBody>
                    <a:bodyPr/>
                    <a:lstStyle/>
                    <a:p>
                      <a:pPr algn="ctr"/>
                      <a:r>
                        <a:rPr lang="tr-TR" sz="2400" dirty="0" smtClean="0">
                          <a:latin typeface="+mj-lt"/>
                        </a:rPr>
                        <a:t>14</a:t>
                      </a:r>
                      <a:endParaRPr lang="tr-TR" sz="2400" dirty="0">
                        <a:latin typeface="+mj-lt"/>
                      </a:endParaRPr>
                    </a:p>
                  </a:txBody>
                  <a:tcPr anchor="ctr"/>
                </a:tc>
              </a:tr>
              <a:tr h="57606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2400" dirty="0" smtClean="0">
                          <a:latin typeface="+mj-lt"/>
                        </a:rPr>
                        <a:t>BİLGİSAYAR PROGRAMCILIĞI (İÖ)</a:t>
                      </a:r>
                    </a:p>
                  </a:txBody>
                  <a:tcPr anchor="ctr"/>
                </a:tc>
                <a:tc>
                  <a:txBody>
                    <a:bodyPr/>
                    <a:lstStyle/>
                    <a:p>
                      <a:pPr algn="ctr"/>
                      <a:r>
                        <a:rPr lang="tr-TR" sz="2400" dirty="0" smtClean="0">
                          <a:latin typeface="+mj-lt"/>
                        </a:rPr>
                        <a:t>14</a:t>
                      </a:r>
                      <a:endParaRPr lang="tr-TR" sz="2400" dirty="0">
                        <a:latin typeface="+mj-lt"/>
                      </a:endParaRPr>
                    </a:p>
                  </a:txBody>
                  <a:tcPr anchor="ctr"/>
                </a:tc>
              </a:tr>
              <a:tr h="576064">
                <a:tc>
                  <a:txBody>
                    <a:bodyPr/>
                    <a:lstStyle/>
                    <a:p>
                      <a:r>
                        <a:rPr lang="tr-TR" sz="2400" dirty="0" smtClean="0">
                          <a:latin typeface="+mj-lt"/>
                        </a:rPr>
                        <a:t>ELEKTRİK (İÖ)</a:t>
                      </a:r>
                      <a:endParaRPr lang="tr-TR" sz="2400" dirty="0">
                        <a:latin typeface="+mj-lt"/>
                      </a:endParaRPr>
                    </a:p>
                  </a:txBody>
                  <a:tcPr anchor="ctr"/>
                </a:tc>
                <a:tc>
                  <a:txBody>
                    <a:bodyPr/>
                    <a:lstStyle/>
                    <a:p>
                      <a:pPr algn="ctr"/>
                      <a:r>
                        <a:rPr lang="tr-TR" sz="2400" dirty="0" smtClean="0">
                          <a:latin typeface="+mj-lt"/>
                        </a:rPr>
                        <a:t>10</a:t>
                      </a:r>
                      <a:endParaRPr lang="tr-TR" sz="2400" dirty="0">
                        <a:latin typeface="+mj-lt"/>
                      </a:endParaRPr>
                    </a:p>
                  </a:txBody>
                  <a:tcPr anchor="ctr"/>
                </a:tc>
              </a:tr>
              <a:tr h="576064">
                <a:tc>
                  <a:txBody>
                    <a:bodyPr/>
                    <a:lstStyle/>
                    <a:p>
                      <a:r>
                        <a:rPr lang="tr-TR" sz="2400" dirty="0" smtClean="0">
                          <a:latin typeface="+mj-lt"/>
                        </a:rPr>
                        <a:t>GIDA TEKNOLOJİSİ</a:t>
                      </a:r>
                      <a:endParaRPr lang="tr-TR" sz="2400" dirty="0">
                        <a:latin typeface="+mj-lt"/>
                      </a:endParaRPr>
                    </a:p>
                  </a:txBody>
                  <a:tcPr anchor="ctr"/>
                </a:tc>
                <a:tc>
                  <a:txBody>
                    <a:bodyPr/>
                    <a:lstStyle/>
                    <a:p>
                      <a:pPr algn="ctr"/>
                      <a:r>
                        <a:rPr lang="tr-TR" sz="2400" dirty="0" smtClean="0">
                          <a:latin typeface="+mj-lt"/>
                        </a:rPr>
                        <a:t>10</a:t>
                      </a:r>
                      <a:endParaRPr lang="tr-TR" sz="2400" dirty="0">
                        <a:latin typeface="+mj-lt"/>
                      </a:endParaRPr>
                    </a:p>
                  </a:txBody>
                  <a:tcPr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642910" y="1500174"/>
          <a:ext cx="8147050" cy="3384378"/>
        </p:xfrm>
        <a:graphic>
          <a:graphicData uri="http://schemas.openxmlformats.org/drawingml/2006/table">
            <a:tbl>
              <a:tblPr firstRow="1" bandRow="1">
                <a:tableStyleId>{5C22544A-7EE6-4342-B048-85BDC9FD1C3A}</a:tableStyleId>
              </a:tblPr>
              <a:tblGrid>
                <a:gridCol w="4357718"/>
                <a:gridCol w="3789332"/>
              </a:tblGrid>
              <a:tr h="564063">
                <a:tc>
                  <a:txBody>
                    <a:bodyPr/>
                    <a:lstStyle/>
                    <a:p>
                      <a:pPr algn="ctr"/>
                      <a:r>
                        <a:rPr lang="tr-TR" sz="2400" dirty="0" smtClean="0">
                          <a:latin typeface="+mj-lt"/>
                        </a:rPr>
                        <a:t>ÇILDIR MESLEK YÜKSEKOKULU</a:t>
                      </a:r>
                      <a:endParaRPr lang="tr-TR" sz="2400" dirty="0">
                        <a:latin typeface="+mj-lt"/>
                      </a:endParaRPr>
                    </a:p>
                  </a:txBody>
                  <a:tcPr anchor="ctr"/>
                </a:tc>
                <a:tc>
                  <a:txBody>
                    <a:bodyPr/>
                    <a:lstStyle/>
                    <a:p>
                      <a:pPr algn="ctr"/>
                      <a:r>
                        <a:rPr lang="tr-TR" sz="2400" dirty="0" smtClean="0">
                          <a:latin typeface="+mj-lt"/>
                        </a:rPr>
                        <a:t>ÖĞRENCİ KONTENJANLARI</a:t>
                      </a:r>
                      <a:endParaRPr lang="tr-TR" sz="2400" dirty="0">
                        <a:latin typeface="+mj-lt"/>
                      </a:endParaRPr>
                    </a:p>
                  </a:txBody>
                  <a:tcPr anchor="ctr"/>
                </a:tc>
              </a:tr>
              <a:tr h="564063">
                <a:tc>
                  <a:txBody>
                    <a:bodyPr/>
                    <a:lstStyle/>
                    <a:p>
                      <a:r>
                        <a:rPr lang="tr-TR" sz="2400" dirty="0" smtClean="0">
                          <a:latin typeface="+mj-lt"/>
                        </a:rPr>
                        <a:t>DIŞ TİCARET</a:t>
                      </a:r>
                      <a:endParaRPr lang="tr-TR" sz="2400" dirty="0">
                        <a:latin typeface="+mj-lt"/>
                      </a:endParaRPr>
                    </a:p>
                  </a:txBody>
                  <a:tcPr anchor="ctr"/>
                </a:tc>
                <a:tc>
                  <a:txBody>
                    <a:bodyPr/>
                    <a:lstStyle/>
                    <a:p>
                      <a:pPr algn="ctr"/>
                      <a:r>
                        <a:rPr lang="tr-TR" sz="2400" dirty="0" smtClean="0">
                          <a:latin typeface="+mj-lt"/>
                        </a:rPr>
                        <a:t>17</a:t>
                      </a:r>
                      <a:endParaRPr lang="tr-TR" sz="2400" dirty="0">
                        <a:latin typeface="+mj-lt"/>
                      </a:endParaRPr>
                    </a:p>
                  </a:txBody>
                  <a:tcPr anchor="ctr"/>
                </a:tc>
              </a:tr>
              <a:tr h="56406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2400" dirty="0" smtClean="0">
                          <a:latin typeface="+mj-lt"/>
                        </a:rPr>
                        <a:t>DIŞ TİCARET (İÖ)</a:t>
                      </a:r>
                    </a:p>
                  </a:txBody>
                  <a:tcPr anchor="ctr"/>
                </a:tc>
                <a:tc>
                  <a:txBody>
                    <a:bodyPr/>
                    <a:lstStyle/>
                    <a:p>
                      <a:pPr algn="ctr"/>
                      <a:r>
                        <a:rPr lang="tr-TR" sz="2400" dirty="0" smtClean="0">
                          <a:latin typeface="+mj-lt"/>
                        </a:rPr>
                        <a:t>14</a:t>
                      </a:r>
                      <a:endParaRPr lang="tr-TR" sz="2400" dirty="0">
                        <a:latin typeface="+mj-lt"/>
                      </a:endParaRPr>
                    </a:p>
                  </a:txBody>
                  <a:tcPr anchor="ctr"/>
                </a:tc>
              </a:tr>
              <a:tr h="564063">
                <a:tc>
                  <a:txBody>
                    <a:bodyPr/>
                    <a:lstStyle/>
                    <a:p>
                      <a:r>
                        <a:rPr lang="tr-TR" sz="2400" dirty="0" smtClean="0">
                          <a:latin typeface="+mj-lt"/>
                        </a:rPr>
                        <a:t>LOJİSTİK</a:t>
                      </a:r>
                      <a:endParaRPr lang="tr-TR" sz="2400" dirty="0">
                        <a:latin typeface="+mj-lt"/>
                      </a:endParaRPr>
                    </a:p>
                  </a:txBody>
                  <a:tcPr anchor="ctr"/>
                </a:tc>
                <a:tc>
                  <a:txBody>
                    <a:bodyPr/>
                    <a:lstStyle/>
                    <a:p>
                      <a:pPr algn="ctr"/>
                      <a:r>
                        <a:rPr lang="tr-TR" sz="2400" dirty="0" smtClean="0">
                          <a:latin typeface="+mj-lt"/>
                        </a:rPr>
                        <a:t>14</a:t>
                      </a:r>
                      <a:endParaRPr lang="tr-TR" sz="2400" dirty="0">
                        <a:latin typeface="+mj-lt"/>
                      </a:endParaRPr>
                    </a:p>
                  </a:txBody>
                  <a:tcPr anchor="ctr"/>
                </a:tc>
              </a:tr>
              <a:tr h="564063">
                <a:tc>
                  <a:txBody>
                    <a:bodyPr/>
                    <a:lstStyle/>
                    <a:p>
                      <a:r>
                        <a:rPr lang="tr-TR" sz="2400" dirty="0" smtClean="0">
                          <a:latin typeface="+mj-lt"/>
                        </a:rPr>
                        <a:t>LOJİSTİK (İÖ)</a:t>
                      </a:r>
                      <a:endParaRPr lang="tr-TR" sz="2400" dirty="0">
                        <a:latin typeface="+mj-lt"/>
                      </a:endParaRPr>
                    </a:p>
                  </a:txBody>
                  <a:tcPr anchor="ctr"/>
                </a:tc>
                <a:tc>
                  <a:txBody>
                    <a:bodyPr/>
                    <a:lstStyle/>
                    <a:p>
                      <a:pPr algn="ctr"/>
                      <a:r>
                        <a:rPr lang="tr-TR" sz="2400" dirty="0" smtClean="0">
                          <a:latin typeface="+mj-lt"/>
                        </a:rPr>
                        <a:t>14</a:t>
                      </a:r>
                      <a:endParaRPr lang="tr-TR" sz="2400" dirty="0">
                        <a:latin typeface="+mj-lt"/>
                      </a:endParaRPr>
                    </a:p>
                  </a:txBody>
                  <a:tcPr anchor="ctr"/>
                </a:tc>
              </a:tr>
              <a:tr h="564063">
                <a:tc>
                  <a:txBody>
                    <a:bodyPr/>
                    <a:lstStyle/>
                    <a:p>
                      <a:r>
                        <a:rPr lang="tr-TR" sz="2400" dirty="0" smtClean="0">
                          <a:latin typeface="+mj-lt"/>
                        </a:rPr>
                        <a:t>TURİZM VE OTEL İŞLETMECİLİĞİ</a:t>
                      </a:r>
                      <a:endParaRPr lang="tr-TR" sz="2400" dirty="0">
                        <a:latin typeface="+mj-lt"/>
                      </a:endParaRPr>
                    </a:p>
                  </a:txBody>
                  <a:tcPr anchor="ctr"/>
                </a:tc>
                <a:tc>
                  <a:txBody>
                    <a:bodyPr/>
                    <a:lstStyle/>
                    <a:p>
                      <a:pPr algn="ctr"/>
                      <a:r>
                        <a:rPr lang="tr-TR" sz="2400" dirty="0" smtClean="0">
                          <a:latin typeface="+mj-lt"/>
                        </a:rPr>
                        <a:t>10</a:t>
                      </a:r>
                      <a:endParaRPr lang="tr-TR" sz="2400" dirty="0">
                        <a:latin typeface="+mj-lt"/>
                      </a:endParaRPr>
                    </a:p>
                  </a:txBody>
                  <a:tcPr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428596" y="2143116"/>
          <a:ext cx="8218488" cy="2592288"/>
        </p:xfrm>
        <a:graphic>
          <a:graphicData uri="http://schemas.openxmlformats.org/drawingml/2006/table">
            <a:tbl>
              <a:tblPr firstRow="1" bandRow="1">
                <a:tableStyleId>{5C22544A-7EE6-4342-B048-85BDC9FD1C3A}</a:tableStyleId>
              </a:tblPr>
              <a:tblGrid>
                <a:gridCol w="4389439"/>
                <a:gridCol w="3829049"/>
              </a:tblGrid>
              <a:tr h="648072">
                <a:tc>
                  <a:txBody>
                    <a:bodyPr/>
                    <a:lstStyle/>
                    <a:p>
                      <a:pPr algn="ctr"/>
                      <a:r>
                        <a:rPr lang="tr-TR" sz="2400" dirty="0" smtClean="0">
                          <a:latin typeface="+mj-lt"/>
                        </a:rPr>
                        <a:t>GÖLE MESLEK YÜKSEKOKULU</a:t>
                      </a:r>
                      <a:endParaRPr lang="tr-TR" sz="2400" dirty="0">
                        <a:latin typeface="+mj-lt"/>
                      </a:endParaRPr>
                    </a:p>
                  </a:txBody>
                  <a:tcPr anchor="ctr"/>
                </a:tc>
                <a:tc>
                  <a:txBody>
                    <a:bodyPr/>
                    <a:lstStyle/>
                    <a:p>
                      <a:pPr algn="ctr"/>
                      <a:r>
                        <a:rPr lang="tr-TR" sz="2400" dirty="0" smtClean="0">
                          <a:latin typeface="+mj-lt"/>
                        </a:rPr>
                        <a:t>ÖĞRENCİ KONTENJANLARI</a:t>
                      </a:r>
                      <a:endParaRPr lang="tr-TR" sz="2400" dirty="0">
                        <a:latin typeface="+mj-lt"/>
                      </a:endParaRPr>
                    </a:p>
                  </a:txBody>
                  <a:tcPr anchor="ctr"/>
                </a:tc>
              </a:tr>
              <a:tr h="648072">
                <a:tc>
                  <a:txBody>
                    <a:bodyPr/>
                    <a:lstStyle/>
                    <a:p>
                      <a:r>
                        <a:rPr lang="tr-TR" sz="2400" dirty="0" smtClean="0">
                          <a:latin typeface="+mj-lt"/>
                        </a:rPr>
                        <a:t>LABORANT VE VETERİNER SAĞLIK</a:t>
                      </a:r>
                      <a:endParaRPr lang="tr-TR" sz="2400" dirty="0">
                        <a:latin typeface="+mj-lt"/>
                      </a:endParaRPr>
                    </a:p>
                  </a:txBody>
                  <a:tcPr anchor="ctr"/>
                </a:tc>
                <a:tc>
                  <a:txBody>
                    <a:bodyPr/>
                    <a:lstStyle/>
                    <a:p>
                      <a:pPr algn="ctr"/>
                      <a:r>
                        <a:rPr lang="tr-TR" sz="2400" dirty="0" smtClean="0">
                          <a:latin typeface="+mj-lt"/>
                        </a:rPr>
                        <a:t>14</a:t>
                      </a:r>
                      <a:endParaRPr lang="tr-TR" sz="2400" dirty="0">
                        <a:latin typeface="+mj-lt"/>
                      </a:endParaRPr>
                    </a:p>
                  </a:txBody>
                  <a:tcPr anchor="ctr"/>
                </a:tc>
              </a:tr>
              <a:tr h="648072">
                <a:tc>
                  <a:txBody>
                    <a:bodyPr/>
                    <a:lstStyle/>
                    <a:p>
                      <a:r>
                        <a:rPr lang="tr-TR" sz="2400" dirty="0" smtClean="0">
                          <a:latin typeface="+mj-lt"/>
                        </a:rPr>
                        <a:t>İŞLETME YÖNETİMİ</a:t>
                      </a:r>
                      <a:endParaRPr lang="tr-TR" sz="2400" dirty="0">
                        <a:latin typeface="+mj-lt"/>
                      </a:endParaRPr>
                    </a:p>
                  </a:txBody>
                  <a:tcPr anchor="ctr"/>
                </a:tc>
                <a:tc>
                  <a:txBody>
                    <a:bodyPr/>
                    <a:lstStyle/>
                    <a:p>
                      <a:pPr algn="ctr"/>
                      <a:r>
                        <a:rPr lang="tr-TR" sz="2400" dirty="0" smtClean="0">
                          <a:latin typeface="+mj-lt"/>
                        </a:rPr>
                        <a:t>14</a:t>
                      </a:r>
                      <a:endParaRPr lang="tr-TR" sz="2400" dirty="0">
                        <a:latin typeface="+mj-lt"/>
                      </a:endParaRPr>
                    </a:p>
                  </a:txBody>
                  <a:tcPr anchor="ctr"/>
                </a:tc>
              </a:tr>
              <a:tr h="648072">
                <a:tc>
                  <a:txBody>
                    <a:bodyPr/>
                    <a:lstStyle/>
                    <a:p>
                      <a:r>
                        <a:rPr lang="tr-TR" sz="2400" dirty="0" smtClean="0">
                          <a:latin typeface="+mj-lt"/>
                        </a:rPr>
                        <a:t>SÜT</a:t>
                      </a:r>
                      <a:r>
                        <a:rPr lang="tr-TR" sz="2400" baseline="0" dirty="0" smtClean="0">
                          <a:latin typeface="+mj-lt"/>
                        </a:rPr>
                        <a:t> ÜRÜNLERİ VE TEKNOLOJİSİ</a:t>
                      </a:r>
                      <a:endParaRPr lang="tr-TR" sz="2400" dirty="0">
                        <a:latin typeface="+mj-lt"/>
                      </a:endParaRPr>
                    </a:p>
                  </a:txBody>
                  <a:tcPr anchor="ctr"/>
                </a:tc>
                <a:tc>
                  <a:txBody>
                    <a:bodyPr/>
                    <a:lstStyle/>
                    <a:p>
                      <a:pPr algn="ctr"/>
                      <a:r>
                        <a:rPr lang="tr-TR" sz="2400" dirty="0" smtClean="0">
                          <a:latin typeface="+mj-lt"/>
                        </a:rPr>
                        <a:t>14</a:t>
                      </a:r>
                      <a:endParaRPr lang="tr-TR" sz="2400" dirty="0">
                        <a:latin typeface="+mj-lt"/>
                      </a:endParaRPr>
                    </a:p>
                  </a:txBody>
                  <a:tcPr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İçerik Yer Tutucusu"/>
          <p:cNvGraphicFramePr>
            <a:graphicFrameLocks noGrp="1"/>
          </p:cNvGraphicFramePr>
          <p:nvPr>
            <p:ph idx="1"/>
          </p:nvPr>
        </p:nvGraphicFramePr>
        <p:xfrm>
          <a:off x="500034" y="2428868"/>
          <a:ext cx="8147050" cy="1872208"/>
        </p:xfrm>
        <a:graphic>
          <a:graphicData uri="http://schemas.openxmlformats.org/drawingml/2006/table">
            <a:tbl>
              <a:tblPr firstRow="1" bandRow="1">
                <a:tableStyleId>{5C22544A-7EE6-4342-B048-85BDC9FD1C3A}</a:tableStyleId>
              </a:tblPr>
              <a:tblGrid>
                <a:gridCol w="4460878"/>
                <a:gridCol w="3686172"/>
              </a:tblGrid>
              <a:tr h="936104">
                <a:tc>
                  <a:txBody>
                    <a:bodyPr/>
                    <a:lstStyle/>
                    <a:p>
                      <a:pPr algn="ctr"/>
                      <a:r>
                        <a:rPr lang="tr-TR" sz="2400" dirty="0" smtClean="0">
                          <a:latin typeface="+mj-lt"/>
                        </a:rPr>
                        <a:t>SAĞLIK HİZMETLERİ MESLEK YÜKSEKOKULU</a:t>
                      </a:r>
                      <a:endParaRPr lang="tr-TR" sz="2400" dirty="0">
                        <a:latin typeface="+mj-lt"/>
                      </a:endParaRPr>
                    </a:p>
                  </a:txBody>
                  <a:tcPr anchor="ctr"/>
                </a:tc>
                <a:tc>
                  <a:txBody>
                    <a:bodyPr/>
                    <a:lstStyle/>
                    <a:p>
                      <a:r>
                        <a:rPr lang="tr-TR" sz="2400" dirty="0" smtClean="0">
                          <a:latin typeface="+mj-lt"/>
                        </a:rPr>
                        <a:t>ÖĞRENCİ KONTENJANLARI</a:t>
                      </a:r>
                      <a:endParaRPr lang="tr-TR" sz="2400" dirty="0">
                        <a:latin typeface="+mj-lt"/>
                      </a:endParaRPr>
                    </a:p>
                  </a:txBody>
                  <a:tcPr anchor="ctr"/>
                </a:tc>
              </a:tr>
              <a:tr h="936104">
                <a:tc>
                  <a:txBody>
                    <a:bodyPr/>
                    <a:lstStyle/>
                    <a:p>
                      <a:r>
                        <a:rPr lang="tr-TR" sz="2400" dirty="0" smtClean="0">
                          <a:latin typeface="+mj-lt"/>
                        </a:rPr>
                        <a:t>TIBBI DOKÜMANTASYON VE SEKRETERLİK</a:t>
                      </a:r>
                      <a:endParaRPr lang="tr-TR" sz="2400" dirty="0">
                        <a:latin typeface="+mj-lt"/>
                      </a:endParaRPr>
                    </a:p>
                  </a:txBody>
                  <a:tcPr anchor="ctr"/>
                </a:tc>
                <a:tc>
                  <a:txBody>
                    <a:bodyPr/>
                    <a:lstStyle/>
                    <a:p>
                      <a:pPr algn="ctr"/>
                      <a:r>
                        <a:rPr lang="tr-TR" sz="2400" dirty="0" smtClean="0">
                          <a:latin typeface="+mj-lt"/>
                        </a:rPr>
                        <a:t>10</a:t>
                      </a:r>
                      <a:endParaRPr lang="tr-TR" sz="2400" dirty="0">
                        <a:latin typeface="+mj-lt"/>
                      </a:endParaRPr>
                    </a:p>
                  </a:txBody>
                  <a:tcPr anchor="ct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a:xfrm>
            <a:off x="4139952" y="3356992"/>
            <a:ext cx="4822304" cy="1512168"/>
          </a:xfrm>
        </p:spPr>
        <p:txBody>
          <a:bodyPr>
            <a:normAutofit fontScale="90000"/>
          </a:bodyPr>
          <a:lstStyle/>
          <a:p>
            <a:r>
              <a:rPr lang="tr-TR" sz="4400" dirty="0" smtClean="0">
                <a:solidFill>
                  <a:schemeClr val="tx1"/>
                </a:solidFill>
              </a:rPr>
              <a:t>ARDAHAN</a:t>
            </a:r>
            <a:r>
              <a:rPr lang="tr-TR" dirty="0" smtClean="0">
                <a:solidFill>
                  <a:schemeClr val="tx1"/>
                </a:solidFill>
              </a:rPr>
              <a:t> </a:t>
            </a:r>
            <a:r>
              <a:rPr lang="tr-TR" sz="4400" dirty="0" smtClean="0">
                <a:solidFill>
                  <a:schemeClr val="tx1"/>
                </a:solidFill>
              </a:rPr>
              <a:t>ÜNİVERSİTESİ</a:t>
            </a:r>
            <a:endParaRPr lang="tr-TR" sz="4400" dirty="0">
              <a:solidFill>
                <a:schemeClr val="tx1"/>
              </a:solidFill>
            </a:endParaRPr>
          </a:p>
        </p:txBody>
      </p:sp>
      <p:sp>
        <p:nvSpPr>
          <p:cNvPr id="3" name="2 Alt Başlık"/>
          <p:cNvSpPr>
            <a:spLocks noGrp="1"/>
          </p:cNvSpPr>
          <p:nvPr>
            <p:ph type="subTitle" idx="1"/>
          </p:nvPr>
        </p:nvSpPr>
        <p:spPr>
          <a:xfrm>
            <a:off x="1979712" y="5589240"/>
            <a:ext cx="5648672" cy="622920"/>
          </a:xfrm>
        </p:spPr>
        <p:txBody>
          <a:bodyPr>
            <a:normAutofit/>
          </a:bodyPr>
          <a:lstStyle/>
          <a:p>
            <a:r>
              <a:rPr lang="tr-TR" dirty="0" smtClean="0"/>
              <a:t>Öğrenci İşleri Daire Başkanlığı</a:t>
            </a:r>
            <a:endParaRPr lang="tr-TR" dirty="0"/>
          </a:p>
        </p:txBody>
      </p:sp>
      <p:pic>
        <p:nvPicPr>
          <p:cNvPr id="6" name="5 Resim" descr="019.JPG"/>
          <p:cNvPicPr>
            <a:picLocks noChangeAspect="1"/>
          </p:cNvPicPr>
          <p:nvPr/>
        </p:nvPicPr>
        <p:blipFill>
          <a:blip r:embed="rId2" cstate="print"/>
          <a:stretch>
            <a:fillRect/>
          </a:stretch>
        </p:blipFill>
        <p:spPr>
          <a:xfrm>
            <a:off x="755576" y="1412776"/>
            <a:ext cx="3888432" cy="2952328"/>
          </a:xfrm>
          <a:prstGeom prst="rect">
            <a:avLst/>
          </a:prstGeom>
        </p:spPr>
        <p:style>
          <a:lnRef idx="3">
            <a:schemeClr val="lt1"/>
          </a:lnRef>
          <a:fillRef idx="1">
            <a:schemeClr val="accent1"/>
          </a:fillRef>
          <a:effectRef idx="1">
            <a:schemeClr val="accent1"/>
          </a:effectRef>
          <a:fontRef idx="minor">
            <a:schemeClr val="lt1"/>
          </a:fontRef>
        </p:style>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p:txBody>
          <a:bodyPr>
            <a:normAutofit fontScale="92500" lnSpcReduction="10000"/>
          </a:bodyPr>
          <a:lstStyle/>
          <a:p>
            <a:r>
              <a:rPr lang="tr-TR" dirty="0" smtClean="0"/>
              <a:t>Bilim yolunda temel hareket noktası insan merkezli bir anlayışa sahip,kendine özgülüğü, bireyselliğin dokunulmazlığını, bütün yaşam boyunca başkalarının varlık alanına saygı duymayı ve kardeşçe yaşama ilkesini felsefe edinmiş Üniversitemiz sizleri bireyselliğinizi koruyarak toplumsal bir oluşun temel dinamiği olmaya</a:t>
            </a:r>
          </a:p>
          <a:p>
            <a:r>
              <a:rPr lang="tr-TR" dirty="0" smtClean="0"/>
              <a:t>İnsan varlığı ile özü, dünya ile kendisi, geçmişi ve gelecek ile kesintisiz devam ettirebilmeniz için ışığa karışmaya, yani okumaya, bilimin aydınlığında tinsel varlığınızı enerjiye/ışığa dönüştürerek mesafeleri böylesine büyük bir hızla aşmaya ARDAHAN ÜNİVERSİTESİ ,İLE IŞIĞA KARIŞMAYA DAVET EDİYORUZ</a:t>
            </a:r>
            <a:endParaRPr lang="tr-TR" dirty="0"/>
          </a:p>
        </p:txBody>
      </p:sp>
      <p:sp>
        <p:nvSpPr>
          <p:cNvPr id="5" name="4 Dikdörtgen"/>
          <p:cNvSpPr/>
          <p:nvPr/>
        </p:nvSpPr>
        <p:spPr>
          <a:xfrm>
            <a:off x="611560" y="764704"/>
            <a:ext cx="6603667" cy="923330"/>
          </a:xfrm>
          <a:prstGeom prst="rect">
            <a:avLst/>
          </a:prstGeom>
          <a:noFill/>
        </p:spPr>
        <p:txBody>
          <a:bodyPr wrap="none" lIns="91440" tIns="45720" rIns="91440" bIns="45720">
            <a:spAutoFit/>
          </a:bodyPr>
          <a:lstStyle/>
          <a:p>
            <a:pPr algn="ctr"/>
            <a:r>
              <a:rPr lang="tr-TR" sz="5400" b="1" dirty="0" smtClean="0">
                <a:ln w="10541" cmpd="sng">
                  <a:solidFill>
                    <a:schemeClr val="accent1">
                      <a:shade val="88000"/>
                      <a:satMod val="110000"/>
                    </a:schemeClr>
                  </a:solidFill>
                  <a:prstDash val="solid"/>
                </a:ln>
                <a:solidFill>
                  <a:schemeClr val="accent3"/>
                </a:solidFill>
              </a:rPr>
              <a:t>DEĞERLİ GENÇLER</a:t>
            </a:r>
            <a:endParaRPr lang="tr-TR" sz="5400" b="1" cap="none" spc="0" dirty="0">
              <a:ln w="10541" cmpd="sng">
                <a:solidFill>
                  <a:schemeClr val="accent1">
                    <a:shade val="88000"/>
                    <a:satMod val="110000"/>
                  </a:schemeClr>
                </a:solidFill>
                <a:prstDash val="solid"/>
              </a:ln>
              <a:solidFill>
                <a:schemeClr val="accent3"/>
              </a:solidFill>
              <a:effectLs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çerik Yer Tutucusu" descr="musimg.jpg"/>
          <p:cNvPicPr>
            <a:picLocks noGrp="1" noChangeAspect="1"/>
          </p:cNvPicPr>
          <p:nvPr>
            <p:ph idx="1"/>
          </p:nvPr>
        </p:nvPicPr>
        <p:blipFill>
          <a:blip r:embed="rId2" cstate="print"/>
          <a:stretch>
            <a:fillRect/>
          </a:stretch>
        </p:blipFill>
        <p:spPr>
          <a:xfrm>
            <a:off x="2982482" y="1071546"/>
            <a:ext cx="2803964" cy="2714644"/>
          </a:xfrm>
        </p:spPr>
      </p:pic>
      <p:sp>
        <p:nvSpPr>
          <p:cNvPr id="5" name="4 Metin kutusu"/>
          <p:cNvSpPr txBox="1"/>
          <p:nvPr/>
        </p:nvSpPr>
        <p:spPr>
          <a:xfrm>
            <a:off x="1285852" y="4500570"/>
            <a:ext cx="6552728" cy="923330"/>
          </a:xfrm>
          <a:prstGeom prst="rect">
            <a:avLst/>
          </a:prstGeom>
          <a:noFill/>
        </p:spPr>
        <p:txBody>
          <a:bodyPr wrap="square" rtlCol="0">
            <a:spAutoFit/>
          </a:bodyPr>
          <a:lstStyle/>
          <a:p>
            <a:pPr algn="ctr"/>
            <a:r>
              <a:rPr lang="tr-TR" sz="5400" dirty="0" smtClean="0">
                <a:solidFill>
                  <a:srgbClr val="C00000"/>
                </a:solidFill>
              </a:rPr>
              <a:t>TEŞEKKÜR EDERİZ</a:t>
            </a:r>
            <a:endParaRPr lang="tr-TR" sz="5400" dirty="0">
              <a:solidFill>
                <a:srgbClr val="C0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nodeType="clickEffect">
                                  <p:stCondLst>
                                    <p:cond delay="0"/>
                                  </p:stCondLst>
                                  <p:childTnLst>
                                    <p:animRot by="21600000">
                                      <p:cBhvr>
                                        <p:cTn id="6" dur="2000" fill="hold"/>
                                        <p:tgtEl>
                                          <p:spTgt spid="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57200" y="1124744"/>
            <a:ext cx="8229600" cy="5199856"/>
          </a:xfrm>
          <a:solidFill>
            <a:schemeClr val="accent2">
              <a:lumMod val="75000"/>
            </a:schemeClr>
          </a:solidFill>
        </p:spPr>
        <p:txBody>
          <a:bodyPr>
            <a:normAutofit/>
          </a:bodyPr>
          <a:lstStyle/>
          <a:p>
            <a:pPr algn="ctr">
              <a:buNone/>
            </a:pPr>
            <a:endParaRPr lang="tr-TR" sz="3200" b="1" dirty="0" smtClean="0"/>
          </a:p>
          <a:p>
            <a:pPr algn="ctr">
              <a:buNone/>
            </a:pPr>
            <a:endParaRPr lang="tr-TR" sz="3200" b="1" dirty="0" smtClean="0"/>
          </a:p>
          <a:p>
            <a:pPr algn="ctr">
              <a:buNone/>
            </a:pPr>
            <a:r>
              <a:rPr lang="tr-TR" sz="3200" b="1" dirty="0" smtClean="0">
                <a:solidFill>
                  <a:schemeClr val="bg1"/>
                </a:solidFill>
              </a:rPr>
              <a:t>T.C.</a:t>
            </a:r>
            <a:r>
              <a:rPr lang="tr-TR" sz="3200" dirty="0" smtClean="0">
                <a:solidFill>
                  <a:schemeClr val="bg1"/>
                </a:solidFill>
              </a:rPr>
              <a:t/>
            </a:r>
            <a:br>
              <a:rPr lang="tr-TR" sz="3200" dirty="0" smtClean="0">
                <a:solidFill>
                  <a:schemeClr val="bg1"/>
                </a:solidFill>
              </a:rPr>
            </a:br>
            <a:r>
              <a:rPr lang="tr-TR" sz="3200" b="1" dirty="0" smtClean="0">
                <a:solidFill>
                  <a:schemeClr val="bg1"/>
                </a:solidFill>
              </a:rPr>
              <a:t>ARDAHAN ÜNİVERSİTESİ </a:t>
            </a:r>
            <a:r>
              <a:rPr lang="tr-TR" sz="3200" dirty="0" smtClean="0">
                <a:solidFill>
                  <a:schemeClr val="bg1"/>
                </a:solidFill>
              </a:rPr>
              <a:t/>
            </a:r>
            <a:br>
              <a:rPr lang="tr-TR" sz="3200" dirty="0" smtClean="0">
                <a:solidFill>
                  <a:schemeClr val="bg1"/>
                </a:solidFill>
              </a:rPr>
            </a:br>
            <a:r>
              <a:rPr lang="tr-TR" sz="3200" b="1" dirty="0" smtClean="0">
                <a:solidFill>
                  <a:schemeClr val="bg1"/>
                </a:solidFill>
              </a:rPr>
              <a:t>ULUSLARARARASI ÖĞRENCİLERİN BAŞVURU, KABUL VE KAYIT KOŞULLARI</a:t>
            </a:r>
            <a:endParaRPr lang="tr-TR" sz="32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mph" presetSubtype="2" fill="hold" nodeType="clickEffect">
                                  <p:stCondLst>
                                    <p:cond delay="0"/>
                                  </p:stCondLst>
                                  <p:childTnLst>
                                    <p:anim to="1.5" calcmode="lin" valueType="num">
                                      <p:cBhvr override="childStyle">
                                        <p:cTn id="6" dur="2000" fill="hold"/>
                                        <p:tgtEl>
                                          <p:spTgt spid="3">
                                            <p:txEl>
                                              <p:pRg st="2" end="2"/>
                                            </p:txEl>
                                          </p:spTgt>
                                        </p:tgtEl>
                                        <p:attrNameLst>
                                          <p:attrName>style.fontSize</p:attrName>
                                        </p:attrNameLst>
                                      </p:cBhvr>
                                    </p:anim>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anim calcmode="lin" valueType="num">
                                      <p:cBhvr additive="base">
                                        <p:cTn id="1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7158" y="857232"/>
            <a:ext cx="8291264" cy="857256"/>
          </a:xfrm>
        </p:spPr>
        <p:txBody>
          <a:bodyPr>
            <a:normAutofit fontScale="90000"/>
          </a:bodyPr>
          <a:lstStyle/>
          <a:p>
            <a:pPr algn="ctr"/>
            <a:r>
              <a:rPr lang="tr-TR" sz="2800" b="1" dirty="0">
                <a:solidFill>
                  <a:schemeClr val="bg1"/>
                </a:solidFill>
              </a:rPr>
              <a:t>ADAYLARDA BAŞVURU İÇİN AŞAĞIDAKİ SINAVLARDAN BİRİNDE BAŞARILI OLMA ŞARTI </a:t>
            </a:r>
            <a:r>
              <a:rPr lang="tr-TR" sz="2800" b="1" dirty="0" smtClean="0">
                <a:solidFill>
                  <a:schemeClr val="bg1"/>
                </a:solidFill>
              </a:rPr>
              <a:t>ARANACAKTIR</a:t>
            </a:r>
            <a:endParaRPr lang="tr-TR" dirty="0">
              <a:solidFill>
                <a:schemeClr val="bg1"/>
              </a:solidFill>
            </a:endParaRPr>
          </a:p>
        </p:txBody>
      </p:sp>
      <p:sp>
        <p:nvSpPr>
          <p:cNvPr id="3" name="2 İçerik Yer Tutucusu"/>
          <p:cNvSpPr>
            <a:spLocks noGrp="1"/>
          </p:cNvSpPr>
          <p:nvPr>
            <p:ph idx="1"/>
          </p:nvPr>
        </p:nvSpPr>
        <p:spPr>
          <a:xfrm>
            <a:off x="467544" y="2132856"/>
            <a:ext cx="8219256" cy="4248472"/>
          </a:xfrm>
          <a:solidFill>
            <a:schemeClr val="accent3">
              <a:lumMod val="60000"/>
              <a:lumOff val="40000"/>
            </a:schemeClr>
          </a:solidFill>
        </p:spPr>
        <p:txBody>
          <a:bodyPr>
            <a:normAutofit fontScale="62500" lnSpcReduction="20000"/>
          </a:bodyPr>
          <a:lstStyle/>
          <a:p>
            <a:pPr algn="just"/>
            <a:r>
              <a:rPr lang="tr-TR" sz="3200" b="1" dirty="0" smtClean="0"/>
              <a:t> </a:t>
            </a:r>
            <a:r>
              <a:rPr lang="tr-TR" sz="3200" b="1" dirty="0"/>
              <a:t>- Üniversitemiz tarafından 02 Eylül 2013 Pazartesi günü yapılacak olan ARÜUAÖS (Ardahan Üniversitesi Uluslara Arası Öğrenci Sınavı) başarılı olan adaylar başvurabilecektir. Bu sınavda Temel Öğrenme Becerileri Testinden </a:t>
            </a:r>
            <a:r>
              <a:rPr lang="tr-TR" sz="3200" b="1" dirty="0">
                <a:solidFill>
                  <a:schemeClr val="bg1"/>
                </a:solidFill>
              </a:rPr>
              <a:t>en az 40 puan </a:t>
            </a:r>
            <a:r>
              <a:rPr lang="tr-TR" sz="3200" b="1" dirty="0"/>
              <a:t>almış olmak gereklidir. Türkçe Testi puanı yerleştirmede dikkate alınmaz.</a:t>
            </a:r>
            <a:r>
              <a:rPr lang="tr-TR" sz="3200" dirty="0"/>
              <a:t> </a:t>
            </a:r>
            <a:r>
              <a:rPr lang="tr-TR" sz="3200" b="1" dirty="0"/>
              <a:t> </a:t>
            </a:r>
            <a:endParaRPr lang="tr-TR" sz="3200" dirty="0"/>
          </a:p>
          <a:p>
            <a:pPr>
              <a:buNone/>
            </a:pPr>
            <a:r>
              <a:rPr lang="tr-TR" dirty="0"/>
              <a:t> </a:t>
            </a:r>
          </a:p>
          <a:p>
            <a:pPr algn="just"/>
            <a:r>
              <a:rPr lang="tr-TR" b="1" dirty="0"/>
              <a:t>    - </a:t>
            </a:r>
            <a:r>
              <a:rPr lang="tr-TR" dirty="0"/>
              <a:t>ARÜUAÖS sonucu yerleştirilen öğrencilerde Türkçe dil bilgisi düzeyi Türkçe testi puanına göre belirlenir:</a:t>
            </a:r>
          </a:p>
          <a:p>
            <a:pPr algn="just"/>
            <a:r>
              <a:rPr lang="tr-TR" dirty="0"/>
              <a:t>      Düzey A:  Türkçe dili düzeyi yeterlidir, öğrenime başlayabilir.</a:t>
            </a:r>
          </a:p>
          <a:p>
            <a:pPr algn="just"/>
            <a:r>
              <a:rPr lang="tr-TR" dirty="0"/>
              <a:t>      Düzey B:  Türkçe dili düzeyi yeterli değil, ancak kısa zamanda gelişebilir.     </a:t>
            </a:r>
          </a:p>
          <a:p>
            <a:pPr algn="just"/>
            <a:r>
              <a:rPr lang="tr-TR" dirty="0" smtClean="0"/>
              <a:t> </a:t>
            </a:r>
            <a:r>
              <a:rPr lang="tr-TR" dirty="0"/>
              <a:t>Beraberinde ARÜ TÖMER  </a:t>
            </a:r>
            <a:r>
              <a:rPr lang="tr-TR" dirty="0" smtClean="0"/>
              <a:t>(Ardahan </a:t>
            </a:r>
            <a:r>
              <a:rPr lang="tr-TR" dirty="0"/>
              <a:t>Üniversitesi Türk Dili Öğretimi Uygulama ve Araştırma Merkezi) tarafından verilecek olan Türkçe kursları almak koşuluyla öğrenime başlayabilir.</a:t>
            </a:r>
          </a:p>
          <a:p>
            <a:pPr algn="just"/>
            <a:r>
              <a:rPr lang="tr-TR" dirty="0"/>
              <a:t>      Düzey C:  Türkçe dili düzeyi yetersizdir. Bu durumdaki öğrenci ARÜ TÖMER </a:t>
            </a:r>
            <a:r>
              <a:rPr lang="tr-TR" dirty="0" smtClean="0"/>
              <a:t>tarafından </a:t>
            </a:r>
            <a:r>
              <a:rPr lang="tr-TR" dirty="0"/>
              <a:t>yoğunlaştırılmış Türkçe kurslarına devam eder. Dönem sonunda başarı sertifikası alan öğrenciler güz dönemi bölüm derslerine devam eder. Başarısız olanlar ise ARÜ TÖMER tarafından güz dönemi dilbilgisi düzeyine göre yeniden değerlendirilir. </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diamond(in)">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diamond(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diamond(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diamond(in)">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diamond(in)">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diamond(in)">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diamond(in)">
                                      <p:cBhvr>
                                        <p:cTn id="42" dur="2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diamond(in)">
                                      <p:cBhvr>
                                        <p:cTn id="47" dur="2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857224" y="857232"/>
            <a:ext cx="7543824" cy="4714908"/>
          </a:xfrm>
          <a:solidFill>
            <a:schemeClr val="accent3">
              <a:lumMod val="60000"/>
              <a:lumOff val="40000"/>
            </a:schemeClr>
          </a:solidFill>
        </p:spPr>
        <p:txBody>
          <a:bodyPr>
            <a:normAutofit fontScale="55000" lnSpcReduction="20000"/>
          </a:bodyPr>
          <a:lstStyle/>
          <a:p>
            <a:pPr lvl="0" algn="just"/>
            <a:r>
              <a:rPr lang="tr-TR" b="1" dirty="0" smtClean="0">
                <a:latin typeface="+mj-lt"/>
              </a:rPr>
              <a:t>SAT 1</a:t>
            </a:r>
            <a:r>
              <a:rPr lang="tr-TR" dirty="0" smtClean="0">
                <a:latin typeface="+mj-lt"/>
              </a:rPr>
              <a:t> sınavından </a:t>
            </a:r>
            <a:r>
              <a:rPr lang="tr-TR" sz="5100" dirty="0" smtClean="0">
                <a:solidFill>
                  <a:schemeClr val="bg1"/>
                </a:solidFill>
                <a:latin typeface="+mj-lt"/>
              </a:rPr>
              <a:t>en az 1100</a:t>
            </a:r>
            <a:r>
              <a:rPr lang="tr-TR" sz="5100" dirty="0" smtClean="0">
                <a:latin typeface="+mj-lt"/>
              </a:rPr>
              <a:t> </a:t>
            </a:r>
            <a:r>
              <a:rPr lang="tr-TR" dirty="0" smtClean="0">
                <a:latin typeface="+mj-lt"/>
              </a:rPr>
              <a:t>toplam puan ve en az 600 matematik puan,</a:t>
            </a:r>
          </a:p>
          <a:p>
            <a:pPr lvl="0" algn="just"/>
            <a:r>
              <a:rPr lang="tr-TR" b="1" dirty="0" smtClean="0">
                <a:latin typeface="+mj-lt"/>
              </a:rPr>
              <a:t>GCE (A level</a:t>
            </a:r>
            <a:r>
              <a:rPr lang="tr-TR" dirty="0" smtClean="0">
                <a:latin typeface="+mj-lt"/>
              </a:rPr>
              <a:t>) sınavında, en az biri başvurulan programla ilgili olmak üzere en az 3 konuda A düzeyi,</a:t>
            </a:r>
          </a:p>
          <a:p>
            <a:pPr lvl="0" algn="just"/>
            <a:r>
              <a:rPr lang="tr-TR" b="1" dirty="0" smtClean="0">
                <a:latin typeface="+mj-lt"/>
              </a:rPr>
              <a:t>ACT</a:t>
            </a:r>
            <a:r>
              <a:rPr lang="tr-TR" dirty="0" smtClean="0">
                <a:latin typeface="+mj-lt"/>
              </a:rPr>
              <a:t> sınavında; Matematik (Math), Fen (Science Reasoning) ve toplam (Composite) </a:t>
            </a:r>
          </a:p>
          <a:p>
            <a:pPr algn="just"/>
            <a:r>
              <a:rPr lang="tr-TR" b="1" dirty="0">
                <a:latin typeface="+mj-lt"/>
              </a:rPr>
              <a:t>      </a:t>
            </a:r>
            <a:r>
              <a:rPr lang="tr-TR" dirty="0">
                <a:latin typeface="+mj-lt"/>
              </a:rPr>
              <a:t>puan   olarak en az 24, </a:t>
            </a:r>
          </a:p>
          <a:p>
            <a:pPr lvl="0" algn="just"/>
            <a:r>
              <a:rPr lang="tr-TR" dirty="0">
                <a:latin typeface="+mj-lt"/>
              </a:rPr>
              <a:t>Ürdün ve Filistin’de yapılan Tawjihi sınavlarında Fen dalında (Scientific Stream) tüm derslerden alınan sınav notu ortalaması </a:t>
            </a:r>
            <a:r>
              <a:rPr lang="tr-TR" sz="5100" dirty="0">
                <a:solidFill>
                  <a:schemeClr val="bg1"/>
                </a:solidFill>
                <a:latin typeface="+mj-lt"/>
              </a:rPr>
              <a:t>en az 90</a:t>
            </a:r>
            <a:r>
              <a:rPr lang="tr-TR" dirty="0">
                <a:latin typeface="+mj-lt"/>
              </a:rPr>
              <a:t>,</a:t>
            </a:r>
          </a:p>
          <a:p>
            <a:pPr lvl="0" algn="just"/>
            <a:r>
              <a:rPr lang="tr-TR" dirty="0">
                <a:latin typeface="+mj-lt"/>
              </a:rPr>
              <a:t>Lübnan’da yapılan Bakalorya (Baccalaureat Libanais) sınavlarında fen dalında  (Scientific Stream) diploma notu en az 15,</a:t>
            </a:r>
          </a:p>
          <a:p>
            <a:pPr lvl="0" algn="just"/>
            <a:r>
              <a:rPr lang="tr-TR" dirty="0">
                <a:latin typeface="+mj-lt"/>
              </a:rPr>
              <a:t>Uluslararası bakalorya diplomasına sahip ve diploma notu en az 30,</a:t>
            </a:r>
          </a:p>
          <a:p>
            <a:pPr lvl="0" algn="just"/>
            <a:r>
              <a:rPr lang="tr-TR" dirty="0">
                <a:latin typeface="+mj-lt"/>
              </a:rPr>
              <a:t>ABITUR derecesi en fazla 3,</a:t>
            </a:r>
          </a:p>
          <a:p>
            <a:pPr lvl="0" algn="just"/>
            <a:r>
              <a:rPr lang="tr-TR" dirty="0">
                <a:latin typeface="+mj-lt"/>
              </a:rPr>
              <a:t>Matura derecesi en fazla 3,</a:t>
            </a:r>
          </a:p>
          <a:p>
            <a:pPr lvl="0" algn="just"/>
            <a:r>
              <a:rPr lang="tr-TR" dirty="0">
                <a:latin typeface="+mj-lt"/>
              </a:rPr>
              <a:t>Suriye’de yapılan Al-</a:t>
            </a:r>
            <a:r>
              <a:rPr lang="tr-TR" dirty="0" err="1">
                <a:latin typeface="+mj-lt"/>
              </a:rPr>
              <a:t>Shahada</a:t>
            </a:r>
            <a:r>
              <a:rPr lang="tr-TR" dirty="0">
                <a:latin typeface="+mj-lt"/>
              </a:rPr>
              <a:t>- Al Thanawiyya (Baccalaureate) sınavından fen dalında (Scientific Stream) 240 üzerinden mühendislik fakültesi bölümleri için en az 190, diğer bölümler için en az 175 puan,</a:t>
            </a:r>
          </a:p>
          <a:p>
            <a:pPr lvl="0" algn="just"/>
            <a:r>
              <a:rPr lang="tr-TR" dirty="0">
                <a:latin typeface="+mj-lt"/>
              </a:rPr>
              <a:t>Fransız Bakaloryası diploma notu en az 12,</a:t>
            </a:r>
          </a:p>
          <a:p>
            <a:pPr lvl="0" algn="just"/>
            <a:r>
              <a:rPr lang="tr-TR" dirty="0">
                <a:latin typeface="+mj-lt"/>
              </a:rPr>
              <a:t>Çin Halk Cumhuriyeti’nde yapılan Gaokao sınavında başvurulan programın puan türünde 750 üzerinden en az 540 puan, </a:t>
            </a:r>
            <a:r>
              <a:rPr lang="tr-TR" dirty="0" smtClean="0">
                <a:latin typeface="+mj-lt"/>
              </a:rPr>
              <a:t>almış olmak.</a:t>
            </a:r>
          </a:p>
          <a:p>
            <a:pPr lvl="0" algn="just"/>
            <a:endParaRPr lang="tr-TR" dirty="0" smtClean="0">
              <a:latin typeface="+mj-lt"/>
            </a:endParaRPr>
          </a:p>
          <a:p>
            <a:pPr algn="just"/>
            <a:r>
              <a:rPr lang="tr-TR" b="1" dirty="0" smtClean="0">
                <a:latin typeface="+mj-lt"/>
              </a:rPr>
              <a:t>Üniversitemizin 12.03.2013 Tarih ve 2013/22 sayılı senato kararı ile; On Dokuz Mayıs Üniversitesi’nin 18 Mayıs 2013 tarihinde 20 farklı ülkede 29 merkezde yapacağı OMÜ-YÖS sınavının ARÜUÖS sınavı ile eş değer kabul edilmesinin uygun olduğu.</a:t>
            </a:r>
            <a:endParaRPr lang="tr-TR" dirty="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Effect transition="in" filter="checkerboard(across)">
                                      <p:cBhvr>
                                        <p:cTn id="7" dur="500"/>
                                        <p:tgtEl>
                                          <p:spTgt spid="3">
                                            <p:bg/>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checkerboard(across)">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checkerboard(across)">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checkerboard(across)">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checkerboard(across)">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checkerboard(across)">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checkerboard(across)">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checkerboard(across)">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checkerboard(across)">
                                      <p:cBhvr>
                                        <p:cTn id="52" dur="5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checkerboard(across)">
                                      <p:cBhvr>
                                        <p:cTn id="57" dur="500"/>
                                        <p:tgtEl>
                                          <p:spTgt spid="3">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grpId="0" nodeType="click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Effect transition="in" filter="checkerboard(across)">
                                      <p:cBhvr>
                                        <p:cTn id="62" dur="500"/>
                                        <p:tgtEl>
                                          <p:spTgt spid="3">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grpId="0" nodeType="clickEffect">
                                  <p:stCondLst>
                                    <p:cond delay="0"/>
                                  </p:stCondLst>
                                  <p:childTnLst>
                                    <p:set>
                                      <p:cBhvr>
                                        <p:cTn id="66" dur="1" fill="hold">
                                          <p:stCondLst>
                                            <p:cond delay="0"/>
                                          </p:stCondLst>
                                        </p:cTn>
                                        <p:tgtEl>
                                          <p:spTgt spid="3">
                                            <p:txEl>
                                              <p:pRg st="11" end="11"/>
                                            </p:txEl>
                                          </p:spTgt>
                                        </p:tgtEl>
                                        <p:attrNameLst>
                                          <p:attrName>style.visibility</p:attrName>
                                        </p:attrNameLst>
                                      </p:cBhvr>
                                      <p:to>
                                        <p:strVal val="visible"/>
                                      </p:to>
                                    </p:set>
                                    <p:animEffect transition="in" filter="checkerboard(across)">
                                      <p:cBhvr>
                                        <p:cTn id="67" dur="500"/>
                                        <p:tgtEl>
                                          <p:spTgt spid="3">
                                            <p:txEl>
                                              <p:pRg st="11" end="1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grpId="0" nodeType="clickEffect">
                                  <p:stCondLst>
                                    <p:cond delay="0"/>
                                  </p:stCondLst>
                                  <p:childTnLst>
                                    <p:set>
                                      <p:cBhvr>
                                        <p:cTn id="71" dur="1" fill="hold">
                                          <p:stCondLst>
                                            <p:cond delay="0"/>
                                          </p:stCondLst>
                                        </p:cTn>
                                        <p:tgtEl>
                                          <p:spTgt spid="3">
                                            <p:txEl>
                                              <p:pRg st="13" end="13"/>
                                            </p:txEl>
                                          </p:spTgt>
                                        </p:tgtEl>
                                        <p:attrNameLst>
                                          <p:attrName>style.visibility</p:attrName>
                                        </p:attrNameLst>
                                      </p:cBhvr>
                                      <p:to>
                                        <p:strVal val="visible"/>
                                      </p:to>
                                    </p:set>
                                    <p:animEffect transition="in" filter="checkerboard(across)">
                                      <p:cBhvr>
                                        <p:cTn id="72" dur="500"/>
                                        <p:tgtEl>
                                          <p:spTgt spid="3">
                                            <p:txEl>
                                              <p:pRg st="13" end="1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28596" y="571480"/>
            <a:ext cx="8219256" cy="720080"/>
          </a:xfrm>
          <a:solidFill>
            <a:schemeClr val="accent5">
              <a:lumMod val="75000"/>
            </a:schemeClr>
          </a:solidFill>
        </p:spPr>
        <p:txBody>
          <a:bodyPr anchor="ctr">
            <a:normAutofit fontScale="90000"/>
          </a:bodyPr>
          <a:lstStyle/>
          <a:p>
            <a:pPr algn="ctr"/>
            <a:r>
              <a:rPr lang="tr-TR" b="1" dirty="0" smtClean="0"/>
              <a:t/>
            </a:r>
            <a:br>
              <a:rPr lang="tr-TR" b="1" dirty="0" smtClean="0"/>
            </a:br>
            <a:r>
              <a:rPr lang="tr-TR" b="1" dirty="0" smtClean="0">
                <a:solidFill>
                  <a:schemeClr val="bg1"/>
                </a:solidFill>
              </a:rPr>
              <a:t>GENEL İLKELER</a:t>
            </a:r>
            <a:r>
              <a:rPr lang="tr-TR" dirty="0" smtClean="0"/>
              <a:t/>
            </a:r>
            <a:br>
              <a:rPr lang="tr-TR" dirty="0" smtClean="0"/>
            </a:br>
            <a:endParaRPr lang="tr-TR" dirty="0"/>
          </a:p>
        </p:txBody>
      </p:sp>
      <p:sp>
        <p:nvSpPr>
          <p:cNvPr id="3" name="2 İçerik Yer Tutucusu"/>
          <p:cNvSpPr>
            <a:spLocks noGrp="1"/>
          </p:cNvSpPr>
          <p:nvPr>
            <p:ph idx="1"/>
          </p:nvPr>
        </p:nvSpPr>
        <p:spPr>
          <a:xfrm>
            <a:off x="785786" y="1571612"/>
            <a:ext cx="7858180" cy="4786346"/>
          </a:xfrm>
          <a:solidFill>
            <a:schemeClr val="accent1">
              <a:lumMod val="40000"/>
              <a:lumOff val="60000"/>
            </a:schemeClr>
          </a:solidFill>
        </p:spPr>
        <p:txBody>
          <a:bodyPr>
            <a:normAutofit fontScale="47500" lnSpcReduction="20000"/>
          </a:bodyPr>
          <a:lstStyle/>
          <a:p>
            <a:pPr algn="ctr">
              <a:buNone/>
            </a:pPr>
            <a:r>
              <a:rPr lang="tr-TR" sz="3100" dirty="0" smtClean="0"/>
              <a:t> </a:t>
            </a:r>
            <a:r>
              <a:rPr lang="tr-TR" sz="3100" b="1" dirty="0" smtClean="0"/>
              <a:t>BAŞVURACAK ADAYLARIN</a:t>
            </a:r>
          </a:p>
          <a:p>
            <a:pPr algn="just">
              <a:lnSpc>
                <a:spcPct val="120000"/>
              </a:lnSpc>
              <a:buNone/>
            </a:pPr>
            <a:r>
              <a:rPr lang="tr-TR" dirty="0" smtClean="0">
                <a:latin typeface="+mj-lt"/>
              </a:rPr>
              <a:t>(1) Yurtiçinden</a:t>
            </a:r>
          </a:p>
          <a:p>
            <a:pPr algn="just">
              <a:lnSpc>
                <a:spcPct val="120000"/>
              </a:lnSpc>
              <a:buNone/>
            </a:pPr>
            <a:r>
              <a:rPr lang="tr-TR" dirty="0" smtClean="0">
                <a:latin typeface="+mj-lt"/>
              </a:rPr>
              <a:t>ve yurtdışından başvurular, Ardahan Üniversitesi resmi web sayfası üzerinden e-posta </a:t>
            </a:r>
            <a:r>
              <a:rPr lang="tr-TR" dirty="0" err="1" smtClean="0">
                <a:latin typeface="+mj-lt"/>
              </a:rPr>
              <a:t>üzrinden</a:t>
            </a:r>
            <a:endParaRPr lang="tr-TR" dirty="0" smtClean="0">
              <a:latin typeface="+mj-lt"/>
            </a:endParaRPr>
          </a:p>
          <a:p>
            <a:pPr algn="just">
              <a:lnSpc>
                <a:spcPct val="120000"/>
              </a:lnSpc>
              <a:buNone/>
            </a:pPr>
            <a:r>
              <a:rPr lang="tr-TR" dirty="0" smtClean="0">
                <a:latin typeface="+mj-lt"/>
              </a:rPr>
              <a:t>yapılacaktır. Başvuru süresi içinde yapılmayan başvurular kabul edilmeyecektir.</a:t>
            </a:r>
          </a:p>
          <a:p>
            <a:pPr algn="just">
              <a:lnSpc>
                <a:spcPct val="120000"/>
              </a:lnSpc>
              <a:buNone/>
            </a:pPr>
            <a:r>
              <a:rPr lang="tr-TR" dirty="0" smtClean="0">
                <a:latin typeface="+mj-lt"/>
              </a:rPr>
              <a:t>(2) Başvuracak adayların:</a:t>
            </a:r>
          </a:p>
          <a:p>
            <a:pPr algn="just">
              <a:lnSpc>
                <a:spcPct val="120000"/>
              </a:lnSpc>
              <a:buNone/>
            </a:pPr>
            <a:r>
              <a:rPr lang="tr-TR" dirty="0" smtClean="0">
                <a:latin typeface="+mj-lt"/>
              </a:rPr>
              <a:t>a) Lise son sınıfta olmaları ya da mezun durumda bulunmaları koşuluyla;</a:t>
            </a:r>
          </a:p>
          <a:p>
            <a:pPr algn="just">
              <a:lnSpc>
                <a:spcPct val="120000"/>
              </a:lnSpc>
              <a:buNone/>
            </a:pPr>
            <a:r>
              <a:rPr lang="tr-TR" dirty="0" smtClean="0">
                <a:latin typeface="+mj-lt"/>
              </a:rPr>
              <a:t>1) Yabancı uyruklu olanların,</a:t>
            </a:r>
          </a:p>
          <a:p>
            <a:pPr algn="just">
              <a:lnSpc>
                <a:spcPct val="120000"/>
              </a:lnSpc>
              <a:buNone/>
            </a:pPr>
            <a:r>
              <a:rPr lang="tr-TR" dirty="0" smtClean="0">
                <a:latin typeface="+mj-lt"/>
              </a:rPr>
              <a:t>2) Doğumla Türk vatandaşı olup da İçişleri Bakanlığı’ndan Türk vatandaşlığından</a:t>
            </a:r>
          </a:p>
          <a:p>
            <a:pPr algn="just">
              <a:lnSpc>
                <a:spcPct val="120000"/>
              </a:lnSpc>
              <a:buNone/>
            </a:pPr>
            <a:r>
              <a:rPr lang="tr-TR" dirty="0" smtClean="0">
                <a:latin typeface="+mj-lt"/>
              </a:rPr>
              <a:t>çıkma izni alanlar ve bunların Türk vatandaşlığından çıkma belgesinde kayıtlı reşit olmayan</a:t>
            </a:r>
          </a:p>
          <a:p>
            <a:pPr algn="just">
              <a:lnSpc>
                <a:spcPct val="120000"/>
              </a:lnSpc>
              <a:buNone/>
            </a:pPr>
            <a:r>
              <a:rPr lang="tr-TR" dirty="0" smtClean="0">
                <a:latin typeface="+mj-lt"/>
              </a:rPr>
              <a:t>çocuklarının Türk Vatandaşlığı Kanunu uyarınca aldığı Tanınan Hakların Kullanılmasına</a:t>
            </a:r>
          </a:p>
          <a:p>
            <a:pPr algn="just">
              <a:lnSpc>
                <a:spcPct val="120000"/>
              </a:lnSpc>
              <a:buNone/>
            </a:pPr>
            <a:r>
              <a:rPr lang="tr-TR" dirty="0" smtClean="0">
                <a:latin typeface="+mj-lt"/>
              </a:rPr>
              <a:t>İlişkin Belge sahibi olduklarını belgeleyenlerin,</a:t>
            </a:r>
          </a:p>
          <a:p>
            <a:pPr algn="just">
              <a:lnSpc>
                <a:spcPct val="120000"/>
              </a:lnSpc>
              <a:buNone/>
            </a:pPr>
            <a:r>
              <a:rPr lang="tr-TR" dirty="0" smtClean="0">
                <a:latin typeface="+mj-lt"/>
              </a:rPr>
              <a:t>3) Yabancı uyruklu iken sonradan kazanılan vatandaşlık ile TC vatandaşlığına</a:t>
            </a:r>
          </a:p>
          <a:p>
            <a:pPr algn="just">
              <a:lnSpc>
                <a:spcPct val="120000"/>
              </a:lnSpc>
              <a:buNone/>
            </a:pPr>
            <a:r>
              <a:rPr lang="tr-TR" dirty="0" smtClean="0">
                <a:latin typeface="+mj-lt"/>
              </a:rPr>
              <a:t>geçenlerin / bu durumdaki çift uyrukluların,</a:t>
            </a:r>
          </a:p>
          <a:p>
            <a:pPr algn="just">
              <a:lnSpc>
                <a:spcPct val="120000"/>
              </a:lnSpc>
              <a:buNone/>
            </a:pPr>
            <a:r>
              <a:rPr lang="tr-TR" dirty="0" smtClean="0">
                <a:latin typeface="+mj-lt"/>
              </a:rPr>
              <a:t>4) TC uyruklu olup ortaöğretiminin tamamını KKTC hariç yabancı bir ülkede</a:t>
            </a:r>
          </a:p>
          <a:p>
            <a:pPr algn="just">
              <a:lnSpc>
                <a:spcPct val="120000"/>
              </a:lnSpc>
              <a:buNone/>
            </a:pPr>
            <a:r>
              <a:rPr lang="tr-TR" dirty="0" smtClean="0">
                <a:latin typeface="+mj-lt"/>
              </a:rPr>
              <a:t>tamamlayanların (ortaöğretiminin tamamını KKTC dışında yabancı bir ülkedeki Türk</a:t>
            </a:r>
          </a:p>
          <a:p>
            <a:pPr algn="just">
              <a:lnSpc>
                <a:spcPct val="120000"/>
              </a:lnSpc>
              <a:buNone/>
            </a:pPr>
            <a:r>
              <a:rPr lang="tr-TR" dirty="0" smtClean="0">
                <a:latin typeface="+mj-lt"/>
              </a:rPr>
              <a:t>okullarında tamamlayanlar dahil),</a:t>
            </a:r>
          </a:p>
          <a:p>
            <a:pPr algn="just">
              <a:lnSpc>
                <a:spcPct val="120000"/>
              </a:lnSpc>
              <a:buNone/>
            </a:pPr>
            <a:r>
              <a:rPr lang="tr-TR" dirty="0" smtClean="0">
                <a:latin typeface="+mj-lt"/>
              </a:rPr>
              <a:t>5) KKTC uyruklu olup, KKTC’de ikamet eden ve KKTC’de ortaöğrenimini</a:t>
            </a:r>
          </a:p>
          <a:p>
            <a:pPr algn="just">
              <a:lnSpc>
                <a:spcPct val="120000"/>
              </a:lnSpc>
              <a:buNone/>
            </a:pPr>
            <a:r>
              <a:rPr lang="tr-TR" dirty="0" smtClean="0">
                <a:latin typeface="+mj-lt"/>
              </a:rPr>
              <a:t>tamamlayan GCE AL (</a:t>
            </a:r>
            <a:r>
              <a:rPr lang="tr-TR" dirty="0" err="1" smtClean="0">
                <a:latin typeface="+mj-lt"/>
              </a:rPr>
              <a:t>The</a:t>
            </a:r>
            <a:r>
              <a:rPr lang="tr-TR" dirty="0" smtClean="0">
                <a:latin typeface="+mj-lt"/>
              </a:rPr>
              <a:t> General </a:t>
            </a:r>
            <a:r>
              <a:rPr lang="tr-TR" dirty="0" err="1" smtClean="0">
                <a:latin typeface="+mj-lt"/>
              </a:rPr>
              <a:t>Certificate</a:t>
            </a:r>
            <a:r>
              <a:rPr lang="tr-TR" dirty="0" smtClean="0">
                <a:latin typeface="+mj-lt"/>
              </a:rPr>
              <a:t> of </a:t>
            </a:r>
            <a:r>
              <a:rPr lang="tr-TR" dirty="0" err="1" smtClean="0">
                <a:latin typeface="+mj-lt"/>
              </a:rPr>
              <a:t>Education</a:t>
            </a:r>
            <a:r>
              <a:rPr lang="tr-TR" dirty="0" smtClean="0">
                <a:latin typeface="+mj-lt"/>
              </a:rPr>
              <a:t> - </a:t>
            </a:r>
            <a:r>
              <a:rPr lang="tr-TR" dirty="0" err="1" smtClean="0">
                <a:latin typeface="+mj-lt"/>
              </a:rPr>
              <a:t>Advanced</a:t>
            </a:r>
            <a:r>
              <a:rPr lang="tr-TR" dirty="0" smtClean="0">
                <a:latin typeface="+mj-lt"/>
              </a:rPr>
              <a:t> </a:t>
            </a:r>
            <a:r>
              <a:rPr lang="tr-TR" dirty="0" err="1" smtClean="0">
                <a:latin typeface="+mj-lt"/>
              </a:rPr>
              <a:t>Level</a:t>
            </a:r>
            <a:r>
              <a:rPr lang="tr-TR" dirty="0" smtClean="0">
                <a:latin typeface="+mj-lt"/>
              </a:rPr>
              <a:t>) sınav</a:t>
            </a:r>
          </a:p>
          <a:p>
            <a:pPr algn="just">
              <a:lnSpc>
                <a:spcPct val="120000"/>
              </a:lnSpc>
              <a:buNone/>
            </a:pPr>
            <a:r>
              <a:rPr lang="tr-TR" dirty="0" smtClean="0">
                <a:latin typeface="+mj-lt"/>
              </a:rPr>
              <a:t>sonuçlarına sahip olanlar ile 2005-2010 tarihleri arasında diğer ülkelerdeki kolej ve liselere</a:t>
            </a:r>
          </a:p>
          <a:p>
            <a:pPr algn="just">
              <a:lnSpc>
                <a:spcPct val="120000"/>
              </a:lnSpc>
              <a:buNone/>
            </a:pPr>
            <a:r>
              <a:rPr lang="tr-TR" dirty="0" smtClean="0">
                <a:latin typeface="+mj-lt"/>
              </a:rPr>
              <a:t>kayıt yaptırıp eğitim alarak GCE AL sınav sonuçlarına sahip olan veya sahip olacakların, başvuruları kabul edilir.</a:t>
            </a:r>
            <a:endParaRPr lang="tr-TR"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8" presetClass="entr" presetSubtype="16"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diamond(in)">
                                      <p:cBhvr>
                                        <p:cTn id="12" dur="20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diamond(in)">
                                      <p:cBhvr>
                                        <p:cTn id="17" dur="20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8" presetClass="entr" presetSubtype="16"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diamond(in)">
                                      <p:cBhvr>
                                        <p:cTn id="22" dur="20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8" presetClass="entr" presetSubtype="16"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diamond(in)">
                                      <p:cBhvr>
                                        <p:cTn id="27" dur="20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8" presetClass="entr" presetSubtype="16"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diamond(in)">
                                      <p:cBhvr>
                                        <p:cTn id="32" dur="20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8" presetClass="entr" presetSubtype="16"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diamond(in)">
                                      <p:cBhvr>
                                        <p:cTn id="37" dur="20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8" presetClass="entr" presetSubtype="16"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diamond(in)">
                                      <p:cBhvr>
                                        <p:cTn id="42" dur="20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8" presetClass="entr" presetSubtype="16"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diamond(in)">
                                      <p:cBhvr>
                                        <p:cTn id="47" dur="2000"/>
                                        <p:tgtEl>
                                          <p:spTgt spid="3">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8" presetClass="entr" presetSubtype="16" fill="hold" grpId="0" nodeType="click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diamond(in)">
                                      <p:cBhvr>
                                        <p:cTn id="52" dur="2000"/>
                                        <p:tgtEl>
                                          <p:spTgt spid="3">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8" presetClass="entr" presetSubtype="16" fill="hold" grpId="0" nodeType="clickEffect">
                                  <p:stCondLst>
                                    <p:cond delay="0"/>
                                  </p:stCondLst>
                                  <p:childTnLst>
                                    <p:set>
                                      <p:cBhvr>
                                        <p:cTn id="56" dur="1" fill="hold">
                                          <p:stCondLst>
                                            <p:cond delay="0"/>
                                          </p:stCondLst>
                                        </p:cTn>
                                        <p:tgtEl>
                                          <p:spTgt spid="3">
                                            <p:txEl>
                                              <p:pRg st="8" end="8"/>
                                            </p:txEl>
                                          </p:spTgt>
                                        </p:tgtEl>
                                        <p:attrNameLst>
                                          <p:attrName>style.visibility</p:attrName>
                                        </p:attrNameLst>
                                      </p:cBhvr>
                                      <p:to>
                                        <p:strVal val="visible"/>
                                      </p:to>
                                    </p:set>
                                    <p:animEffect transition="in" filter="diamond(in)">
                                      <p:cBhvr>
                                        <p:cTn id="57" dur="2000"/>
                                        <p:tgtEl>
                                          <p:spTgt spid="3">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8" presetClass="entr" presetSubtype="16" fill="hold" grpId="0" nodeType="clickEffect">
                                  <p:stCondLst>
                                    <p:cond delay="0"/>
                                  </p:stCondLst>
                                  <p:childTnLst>
                                    <p:set>
                                      <p:cBhvr>
                                        <p:cTn id="61" dur="1" fill="hold">
                                          <p:stCondLst>
                                            <p:cond delay="0"/>
                                          </p:stCondLst>
                                        </p:cTn>
                                        <p:tgtEl>
                                          <p:spTgt spid="3">
                                            <p:txEl>
                                              <p:pRg st="9" end="9"/>
                                            </p:txEl>
                                          </p:spTgt>
                                        </p:tgtEl>
                                        <p:attrNameLst>
                                          <p:attrName>style.visibility</p:attrName>
                                        </p:attrNameLst>
                                      </p:cBhvr>
                                      <p:to>
                                        <p:strVal val="visible"/>
                                      </p:to>
                                    </p:set>
                                    <p:animEffect transition="in" filter="diamond(in)">
                                      <p:cBhvr>
                                        <p:cTn id="62" dur="2000"/>
                                        <p:tgtEl>
                                          <p:spTgt spid="3">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8" presetClass="entr" presetSubtype="16"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Effect transition="in" filter="diamond(in)">
                                      <p:cBhvr>
                                        <p:cTn id="67" dur="2000"/>
                                        <p:tgtEl>
                                          <p:spTgt spid="3">
                                            <p:txEl>
                                              <p:pRg st="10" end="1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8" presetClass="entr" presetSubtype="16" fill="hold" grpId="0" nodeType="clickEffect">
                                  <p:stCondLst>
                                    <p:cond delay="0"/>
                                  </p:stCondLst>
                                  <p:childTnLst>
                                    <p:set>
                                      <p:cBhvr>
                                        <p:cTn id="71" dur="1" fill="hold">
                                          <p:stCondLst>
                                            <p:cond delay="0"/>
                                          </p:stCondLst>
                                        </p:cTn>
                                        <p:tgtEl>
                                          <p:spTgt spid="3">
                                            <p:txEl>
                                              <p:pRg st="11" end="11"/>
                                            </p:txEl>
                                          </p:spTgt>
                                        </p:tgtEl>
                                        <p:attrNameLst>
                                          <p:attrName>style.visibility</p:attrName>
                                        </p:attrNameLst>
                                      </p:cBhvr>
                                      <p:to>
                                        <p:strVal val="visible"/>
                                      </p:to>
                                    </p:set>
                                    <p:animEffect transition="in" filter="diamond(in)">
                                      <p:cBhvr>
                                        <p:cTn id="72" dur="2000"/>
                                        <p:tgtEl>
                                          <p:spTgt spid="3">
                                            <p:txEl>
                                              <p:pRg st="11" end="11"/>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8" presetClass="entr" presetSubtype="16" fill="hold" grpId="0" nodeType="clickEffect">
                                  <p:stCondLst>
                                    <p:cond delay="0"/>
                                  </p:stCondLst>
                                  <p:childTnLst>
                                    <p:set>
                                      <p:cBhvr>
                                        <p:cTn id="76" dur="1" fill="hold">
                                          <p:stCondLst>
                                            <p:cond delay="0"/>
                                          </p:stCondLst>
                                        </p:cTn>
                                        <p:tgtEl>
                                          <p:spTgt spid="3">
                                            <p:txEl>
                                              <p:pRg st="12" end="12"/>
                                            </p:txEl>
                                          </p:spTgt>
                                        </p:tgtEl>
                                        <p:attrNameLst>
                                          <p:attrName>style.visibility</p:attrName>
                                        </p:attrNameLst>
                                      </p:cBhvr>
                                      <p:to>
                                        <p:strVal val="visible"/>
                                      </p:to>
                                    </p:set>
                                    <p:animEffect transition="in" filter="diamond(in)">
                                      <p:cBhvr>
                                        <p:cTn id="77" dur="2000"/>
                                        <p:tgtEl>
                                          <p:spTgt spid="3">
                                            <p:txEl>
                                              <p:pRg st="12" end="12"/>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8" presetClass="entr" presetSubtype="16" fill="hold" grpId="0" nodeType="clickEffect">
                                  <p:stCondLst>
                                    <p:cond delay="0"/>
                                  </p:stCondLst>
                                  <p:childTnLst>
                                    <p:set>
                                      <p:cBhvr>
                                        <p:cTn id="81" dur="1" fill="hold">
                                          <p:stCondLst>
                                            <p:cond delay="0"/>
                                          </p:stCondLst>
                                        </p:cTn>
                                        <p:tgtEl>
                                          <p:spTgt spid="3">
                                            <p:txEl>
                                              <p:pRg st="13" end="13"/>
                                            </p:txEl>
                                          </p:spTgt>
                                        </p:tgtEl>
                                        <p:attrNameLst>
                                          <p:attrName>style.visibility</p:attrName>
                                        </p:attrNameLst>
                                      </p:cBhvr>
                                      <p:to>
                                        <p:strVal val="visible"/>
                                      </p:to>
                                    </p:set>
                                    <p:animEffect transition="in" filter="diamond(in)">
                                      <p:cBhvr>
                                        <p:cTn id="82" dur="2000"/>
                                        <p:tgtEl>
                                          <p:spTgt spid="3">
                                            <p:txEl>
                                              <p:pRg st="13" end="13"/>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8" presetClass="entr" presetSubtype="16" fill="hold" grpId="0" nodeType="clickEffect">
                                  <p:stCondLst>
                                    <p:cond delay="0"/>
                                  </p:stCondLst>
                                  <p:childTnLst>
                                    <p:set>
                                      <p:cBhvr>
                                        <p:cTn id="86" dur="1" fill="hold">
                                          <p:stCondLst>
                                            <p:cond delay="0"/>
                                          </p:stCondLst>
                                        </p:cTn>
                                        <p:tgtEl>
                                          <p:spTgt spid="3">
                                            <p:txEl>
                                              <p:pRg st="14" end="14"/>
                                            </p:txEl>
                                          </p:spTgt>
                                        </p:tgtEl>
                                        <p:attrNameLst>
                                          <p:attrName>style.visibility</p:attrName>
                                        </p:attrNameLst>
                                      </p:cBhvr>
                                      <p:to>
                                        <p:strVal val="visible"/>
                                      </p:to>
                                    </p:set>
                                    <p:animEffect transition="in" filter="diamond(in)">
                                      <p:cBhvr>
                                        <p:cTn id="87" dur="2000"/>
                                        <p:tgtEl>
                                          <p:spTgt spid="3">
                                            <p:txEl>
                                              <p:pRg st="14" end="14"/>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8" presetClass="entr" presetSubtype="16" fill="hold" grpId="0" nodeType="clickEffect">
                                  <p:stCondLst>
                                    <p:cond delay="0"/>
                                  </p:stCondLst>
                                  <p:childTnLst>
                                    <p:set>
                                      <p:cBhvr>
                                        <p:cTn id="91" dur="1" fill="hold">
                                          <p:stCondLst>
                                            <p:cond delay="0"/>
                                          </p:stCondLst>
                                        </p:cTn>
                                        <p:tgtEl>
                                          <p:spTgt spid="3">
                                            <p:txEl>
                                              <p:pRg st="15" end="15"/>
                                            </p:txEl>
                                          </p:spTgt>
                                        </p:tgtEl>
                                        <p:attrNameLst>
                                          <p:attrName>style.visibility</p:attrName>
                                        </p:attrNameLst>
                                      </p:cBhvr>
                                      <p:to>
                                        <p:strVal val="visible"/>
                                      </p:to>
                                    </p:set>
                                    <p:animEffect transition="in" filter="diamond(in)">
                                      <p:cBhvr>
                                        <p:cTn id="92" dur="2000"/>
                                        <p:tgtEl>
                                          <p:spTgt spid="3">
                                            <p:txEl>
                                              <p:pRg st="15" end="15"/>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8" presetClass="entr" presetSubtype="16" fill="hold" grpId="0" nodeType="clickEffect">
                                  <p:stCondLst>
                                    <p:cond delay="0"/>
                                  </p:stCondLst>
                                  <p:childTnLst>
                                    <p:set>
                                      <p:cBhvr>
                                        <p:cTn id="96" dur="1" fill="hold">
                                          <p:stCondLst>
                                            <p:cond delay="0"/>
                                          </p:stCondLst>
                                        </p:cTn>
                                        <p:tgtEl>
                                          <p:spTgt spid="3">
                                            <p:txEl>
                                              <p:pRg st="16" end="16"/>
                                            </p:txEl>
                                          </p:spTgt>
                                        </p:tgtEl>
                                        <p:attrNameLst>
                                          <p:attrName>style.visibility</p:attrName>
                                        </p:attrNameLst>
                                      </p:cBhvr>
                                      <p:to>
                                        <p:strVal val="visible"/>
                                      </p:to>
                                    </p:set>
                                    <p:animEffect transition="in" filter="diamond(in)">
                                      <p:cBhvr>
                                        <p:cTn id="97" dur="2000"/>
                                        <p:tgtEl>
                                          <p:spTgt spid="3">
                                            <p:txEl>
                                              <p:pRg st="16" end="16"/>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8" presetClass="entr" presetSubtype="16" fill="hold" grpId="0" nodeType="clickEffect">
                                  <p:stCondLst>
                                    <p:cond delay="0"/>
                                  </p:stCondLst>
                                  <p:childTnLst>
                                    <p:set>
                                      <p:cBhvr>
                                        <p:cTn id="101" dur="1" fill="hold">
                                          <p:stCondLst>
                                            <p:cond delay="0"/>
                                          </p:stCondLst>
                                        </p:cTn>
                                        <p:tgtEl>
                                          <p:spTgt spid="3">
                                            <p:txEl>
                                              <p:pRg st="17" end="17"/>
                                            </p:txEl>
                                          </p:spTgt>
                                        </p:tgtEl>
                                        <p:attrNameLst>
                                          <p:attrName>style.visibility</p:attrName>
                                        </p:attrNameLst>
                                      </p:cBhvr>
                                      <p:to>
                                        <p:strVal val="visible"/>
                                      </p:to>
                                    </p:set>
                                    <p:animEffect transition="in" filter="diamond(in)">
                                      <p:cBhvr>
                                        <p:cTn id="102" dur="2000"/>
                                        <p:tgtEl>
                                          <p:spTgt spid="3">
                                            <p:txEl>
                                              <p:pRg st="17" end="17"/>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8" presetClass="entr" presetSubtype="16" fill="hold" grpId="0" nodeType="clickEffect">
                                  <p:stCondLst>
                                    <p:cond delay="0"/>
                                  </p:stCondLst>
                                  <p:childTnLst>
                                    <p:set>
                                      <p:cBhvr>
                                        <p:cTn id="106" dur="1" fill="hold">
                                          <p:stCondLst>
                                            <p:cond delay="0"/>
                                          </p:stCondLst>
                                        </p:cTn>
                                        <p:tgtEl>
                                          <p:spTgt spid="3">
                                            <p:txEl>
                                              <p:pRg st="18" end="18"/>
                                            </p:txEl>
                                          </p:spTgt>
                                        </p:tgtEl>
                                        <p:attrNameLst>
                                          <p:attrName>style.visibility</p:attrName>
                                        </p:attrNameLst>
                                      </p:cBhvr>
                                      <p:to>
                                        <p:strVal val="visible"/>
                                      </p:to>
                                    </p:set>
                                    <p:animEffect transition="in" filter="diamond(in)">
                                      <p:cBhvr>
                                        <p:cTn id="107" dur="2000"/>
                                        <p:tgtEl>
                                          <p:spTgt spid="3">
                                            <p:txEl>
                                              <p:pRg st="18" end="18"/>
                                            </p:txEl>
                                          </p:spTgt>
                                        </p:tgtEl>
                                      </p:cBhvr>
                                    </p:animEffect>
                                  </p:childTnLst>
                                </p:cTn>
                              </p:par>
                            </p:childTnLst>
                          </p:cTn>
                        </p:par>
                      </p:childTnLst>
                    </p:cTn>
                  </p:par>
                  <p:par>
                    <p:cTn id="108" fill="hold">
                      <p:stCondLst>
                        <p:cond delay="indefinite"/>
                      </p:stCondLst>
                      <p:childTnLst>
                        <p:par>
                          <p:cTn id="109" fill="hold">
                            <p:stCondLst>
                              <p:cond delay="0"/>
                            </p:stCondLst>
                            <p:childTnLst>
                              <p:par>
                                <p:cTn id="110" presetID="8" presetClass="entr" presetSubtype="16" fill="hold" grpId="0" nodeType="clickEffect">
                                  <p:stCondLst>
                                    <p:cond delay="0"/>
                                  </p:stCondLst>
                                  <p:childTnLst>
                                    <p:set>
                                      <p:cBhvr>
                                        <p:cTn id="111" dur="1" fill="hold">
                                          <p:stCondLst>
                                            <p:cond delay="0"/>
                                          </p:stCondLst>
                                        </p:cTn>
                                        <p:tgtEl>
                                          <p:spTgt spid="3">
                                            <p:txEl>
                                              <p:pRg st="19" end="19"/>
                                            </p:txEl>
                                          </p:spTgt>
                                        </p:tgtEl>
                                        <p:attrNameLst>
                                          <p:attrName>style.visibility</p:attrName>
                                        </p:attrNameLst>
                                      </p:cBhvr>
                                      <p:to>
                                        <p:strVal val="visible"/>
                                      </p:to>
                                    </p:set>
                                    <p:animEffect transition="in" filter="diamond(in)">
                                      <p:cBhvr>
                                        <p:cTn id="112" dur="2000"/>
                                        <p:tgtEl>
                                          <p:spTgt spid="3">
                                            <p:txEl>
                                              <p:pRg st="19" end="1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857224" y="260648"/>
            <a:ext cx="7768482" cy="5882996"/>
          </a:xfrm>
        </p:spPr>
        <p:txBody>
          <a:bodyPr>
            <a:noAutofit/>
          </a:bodyPr>
          <a:lstStyle/>
          <a:p>
            <a:r>
              <a:rPr lang="tr-TR" sz="1600" dirty="0" smtClean="0">
                <a:latin typeface="+mj-lt"/>
              </a:rPr>
              <a:t>b) Adaylardan;</a:t>
            </a:r>
          </a:p>
          <a:p>
            <a:pPr lvl="1"/>
            <a:r>
              <a:rPr lang="tr-TR" sz="1600" dirty="0" smtClean="0">
                <a:latin typeface="+mj-lt"/>
              </a:rPr>
              <a:t>1) TC uyruklu olup ortaöğreniminin tamamını Türkiye’de ve KKTC’de tamamlayanların,</a:t>
            </a:r>
          </a:p>
          <a:p>
            <a:pPr lvl="1"/>
            <a:r>
              <a:rPr lang="tr-TR" sz="1600" dirty="0" smtClean="0">
                <a:latin typeface="+mj-lt"/>
              </a:rPr>
              <a:t>2) KKTC uyruklu olanların (ortaöğreniminin tamamını KKTC liselerinde bitirip GCE AL sonucuna sahip olanlar ile 2005-2010 tarihleri arasında diğer ülkelerdeki kolej ve liselere kayıt yaptırıp eğitim alarak GCE AL sınav sonuçlarına sahip olan veya sahip olacaklar hariç),</a:t>
            </a:r>
          </a:p>
          <a:p>
            <a:pPr lvl="1"/>
            <a:r>
              <a:rPr lang="tr-TR" sz="1600" dirty="0" smtClean="0">
                <a:latin typeface="+mj-lt"/>
              </a:rPr>
              <a:t>3) Bu maddenin 2’inci fıkrasının (a) bendinin 2 numaralı alt bendinde tanımlanan doğumla ilk uyruğu TC olan çift uyrukluların, (ortaöğretiminin tamamını KKTC dışında yabancı bir ülkede tamamlayanlar / ortaöğretiminin tamamını KKTC dışında yabancı bir ülkedeki Türk okullarında tamamlayanlar hariç),</a:t>
            </a:r>
          </a:p>
          <a:p>
            <a:pPr lvl="1"/>
            <a:r>
              <a:rPr lang="tr-TR" sz="1600" dirty="0" smtClean="0">
                <a:latin typeface="+mj-lt"/>
              </a:rPr>
              <a:t>4) Uyruğundan birisi KKTC olan çift uyrukluların (ortaöğreniminin tamamını KKTC liselerinde bitirip GCE AL sonucuna sahip olanlar ile 2005-2010 tarihleri arasında diğer ülkelerdeki kolej ve liselere kayıt yaptırıp eğitim alarak GCE AL sınav sonuçlarına sahip olan veya sahip olacaklar hariç),</a:t>
            </a:r>
          </a:p>
          <a:p>
            <a:pPr lvl="1"/>
            <a:r>
              <a:rPr lang="tr-TR" sz="1600" dirty="0" smtClean="0">
                <a:latin typeface="+mj-lt"/>
              </a:rPr>
              <a:t>5) Türkiye’deki büyükelçilikler bünyesinde bulunan okullar ile Türkiye’de bulunan yabancı liselerde öğrenimlerini gören TC uyruklu olan veya bu maddenin 2’inci fıkrasının (a) bendinin 2 numaralı alt bendinde tanımlanan doğumla ilk uyruğu TC olan çift uyrukluların, başvuruları kabul edilmez.</a:t>
            </a:r>
          </a:p>
          <a:p>
            <a:pPr>
              <a:buNone/>
            </a:pPr>
            <a:r>
              <a:rPr lang="tr-TR" sz="1600" b="1" dirty="0" smtClean="0">
                <a:latin typeface="+mj-lt"/>
              </a:rPr>
              <a:t>NOT:  VİZE SORUNU OLAN ÖĞRENCİLERİN KAYITLARI KESİNLİKLE YAPILAMAYACAKTIR</a:t>
            </a:r>
            <a:r>
              <a:rPr lang="tr-TR" sz="1600" b="1" dirty="0" smtClean="0">
                <a:latin typeface="+mj-lt"/>
              </a:rPr>
              <a:t>.</a:t>
            </a:r>
          </a:p>
          <a:p>
            <a:pPr>
              <a:buNone/>
            </a:pPr>
            <a:r>
              <a:rPr lang="tr-TR" sz="1600" b="1" dirty="0" smtClean="0">
                <a:latin typeface="+mj-lt"/>
              </a:rPr>
              <a:t>BAŞVURULARINIZI BAŞVURU FORMUNU EKSİZ DOLDURARAK </a:t>
            </a:r>
            <a:r>
              <a:rPr lang="tr-TR" sz="1600" dirty="0" err="1" smtClean="0">
                <a:latin typeface="+mj-lt"/>
                <a:hlinkClick r:id="rId2"/>
              </a:rPr>
              <a:t>ogrenci</a:t>
            </a:r>
            <a:r>
              <a:rPr lang="tr-TR" sz="1600" dirty="0" smtClean="0">
                <a:latin typeface="+mj-lt"/>
                <a:hlinkClick r:id="rId2"/>
              </a:rPr>
              <a:t>@</a:t>
            </a:r>
            <a:r>
              <a:rPr lang="tr-TR" sz="1600" dirty="0" err="1" smtClean="0">
                <a:latin typeface="+mj-lt"/>
                <a:hlinkClick r:id="rId2"/>
              </a:rPr>
              <a:t>ardahan</a:t>
            </a:r>
            <a:r>
              <a:rPr lang="tr-TR" sz="1600" dirty="0" smtClean="0">
                <a:latin typeface="+mj-lt"/>
                <a:hlinkClick r:id="rId2"/>
              </a:rPr>
              <a:t>.edu.tr</a:t>
            </a:r>
            <a:r>
              <a:rPr lang="tr-TR" sz="1600" dirty="0" smtClean="0">
                <a:latin typeface="+mj-lt"/>
              </a:rPr>
              <a:t> </a:t>
            </a:r>
            <a:r>
              <a:rPr lang="tr-TR" sz="1600" b="1" dirty="0" smtClean="0">
                <a:latin typeface="+mj-lt"/>
              </a:rPr>
              <a:t> ADRESİNE EPOSTA YOLUYLA GÖNDERİNİZ</a:t>
            </a:r>
            <a:endParaRPr lang="tr-TR" sz="1600" b="1" dirty="0" smtClean="0">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blinds(horizontal)">
                                      <p:cBhvr>
                                        <p:cTn id="16" dur="500"/>
                                        <p:tgtEl>
                                          <p:spTgt spid="3">
                                            <p:txEl>
                                              <p:pRg st="3" end="3"/>
                                            </p:txEl>
                                          </p:spTgt>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blinds(horizontal)">
                                      <p:cBhvr>
                                        <p:cTn id="19" dur="500"/>
                                        <p:tgtEl>
                                          <p:spTgt spid="3">
                                            <p:txEl>
                                              <p:pRg st="4" end="4"/>
                                            </p:txEl>
                                          </p:spTgt>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blinds(horizontal)">
                                      <p:cBhvr>
                                        <p:cTn id="22" dur="500"/>
                                        <p:tgtEl>
                                          <p:spTgt spid="3">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7" end="7"/>
                                            </p:txEl>
                                          </p:spTgt>
                                        </p:tgtEl>
                                        <p:attrNameLst>
                                          <p:attrName>style.visibility</p:attrName>
                                        </p:attrNameLst>
                                      </p:cBhvr>
                                      <p:to>
                                        <p:strVal val="visible"/>
                                      </p:to>
                                    </p:set>
                                    <p:animEffect transition="in" filter="blinds(horizontal)">
                                      <p:cBhvr>
                                        <p:cTn id="32"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1071538" y="2071678"/>
            <a:ext cx="7143800" cy="2707966"/>
          </a:xfrm>
          <a:solidFill>
            <a:srgbClr val="FFC000"/>
          </a:solidFill>
        </p:spPr>
        <p:txBody>
          <a:bodyPr>
            <a:normAutofit fontScale="85000" lnSpcReduction="10000"/>
          </a:bodyPr>
          <a:lstStyle/>
          <a:p>
            <a:pPr>
              <a:buNone/>
            </a:pPr>
            <a:r>
              <a:rPr lang="tr-TR" sz="3200" dirty="0" smtClean="0"/>
              <a:t>Ardahan Üniversitesi Uluslararası Öğrenci Seçme Sınavında;</a:t>
            </a:r>
          </a:p>
          <a:p>
            <a:pPr algn="just">
              <a:buNone/>
            </a:pPr>
            <a:r>
              <a:rPr lang="tr-TR" sz="3200" dirty="0" smtClean="0"/>
              <a:t>	80 Matematik, </a:t>
            </a:r>
          </a:p>
          <a:p>
            <a:pPr algn="just">
              <a:buNone/>
            </a:pPr>
            <a:r>
              <a:rPr lang="tr-TR" sz="3200" dirty="0" smtClean="0"/>
              <a:t>	60 Türkçe </a:t>
            </a:r>
          </a:p>
          <a:p>
            <a:pPr algn="just">
              <a:buNone/>
            </a:pPr>
            <a:r>
              <a:rPr lang="tr-TR" sz="3200" dirty="0" smtClean="0"/>
              <a:t>olmak üzere toplamda </a:t>
            </a:r>
            <a:r>
              <a:rPr lang="tr-TR" sz="3200" dirty="0" smtClean="0">
                <a:solidFill>
                  <a:schemeClr val="bg1"/>
                </a:solidFill>
              </a:rPr>
              <a:t>140 soru</a:t>
            </a:r>
            <a:r>
              <a:rPr lang="tr-TR" sz="3200" dirty="0" smtClean="0"/>
              <a:t> sorulmaktadır. Sınav süresi </a:t>
            </a:r>
            <a:r>
              <a:rPr lang="tr-TR" sz="3200" dirty="0" smtClean="0">
                <a:solidFill>
                  <a:schemeClr val="bg1"/>
                </a:solidFill>
              </a:rPr>
              <a:t>3 saat</a:t>
            </a:r>
            <a:r>
              <a:rPr lang="tr-TR" sz="3200" dirty="0" smtClean="0"/>
              <a:t> olarak düzenlenmektedir.</a:t>
            </a:r>
          </a:p>
          <a:p>
            <a:pPr algn="just">
              <a:buNone/>
            </a:pPr>
            <a:endParaRPr lang="tr-TR" dirty="0" smtClean="0"/>
          </a:p>
          <a:p>
            <a:pPr algn="just"/>
            <a:endParaRPr lang="tr-TR" dirty="0"/>
          </a:p>
        </p:txBody>
      </p:sp>
      <p:sp>
        <p:nvSpPr>
          <p:cNvPr id="4" name="3 Metin kutusu"/>
          <p:cNvSpPr txBox="1"/>
          <p:nvPr/>
        </p:nvSpPr>
        <p:spPr>
          <a:xfrm>
            <a:off x="1071538" y="1124744"/>
            <a:ext cx="7143800" cy="646331"/>
          </a:xfrm>
          <a:prstGeom prst="rect">
            <a:avLst/>
          </a:prstGeom>
          <a:solidFill>
            <a:schemeClr val="accent2">
              <a:lumMod val="60000"/>
              <a:lumOff val="40000"/>
            </a:schemeClr>
          </a:solidFill>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tr-TR" sz="3600" dirty="0" smtClean="0"/>
              <a:t>ARÜUOS İÇERİĞİ</a:t>
            </a:r>
            <a:endParaRPr lang="tr-TR"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mph" presetSubtype="0" fill="hold" grpId="0" nodeType="clickEffect">
                                  <p:stCondLst>
                                    <p:cond delay="0"/>
                                  </p:stCondLst>
                                  <p:childTnLst>
                                    <p:animRot by="21600000">
                                      <p:cBhvr>
                                        <p:cTn id="6" dur="2000" fill="hold"/>
                                        <p:tgtEl>
                                          <p:spTgt spid="4"/>
                                        </p:tgtEl>
                                        <p:attrNameLst>
                                          <p:attrName>r</p:attrName>
                                        </p:attrNameLst>
                                      </p:cBhvr>
                                    </p:animRot>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grpId="0" nodeType="clickEffect">
                                  <p:stCondLst>
                                    <p:cond delay="0"/>
                                  </p:stCondLst>
                                  <p:childTnLst>
                                    <p:animScale>
                                      <p:cBhvr>
                                        <p:cTn id="10" dur="2000" fill="hold"/>
                                        <p:tgtEl>
                                          <p:spTgt spid="3">
                                            <p:bg/>
                                          </p:spTgt>
                                        </p:tgtEl>
                                      </p:cBhvr>
                                      <p:by x="150000" y="150000"/>
                                    </p:animScale>
                                  </p:childTnLst>
                                </p:cTn>
                              </p:par>
                            </p:childTnLst>
                          </p:cTn>
                        </p:par>
                      </p:childTnLst>
                    </p:cTn>
                  </p:par>
                  <p:par>
                    <p:cTn id="11" fill="hold">
                      <p:stCondLst>
                        <p:cond delay="indefinite"/>
                      </p:stCondLst>
                      <p:childTnLst>
                        <p:par>
                          <p:cTn id="12" fill="hold">
                            <p:stCondLst>
                              <p:cond delay="0"/>
                            </p:stCondLst>
                            <p:childTnLst>
                              <p:par>
                                <p:cTn id="13" presetID="6" presetClass="emph" presetSubtype="0" fill="hold" grpId="0" nodeType="clickEffect">
                                  <p:stCondLst>
                                    <p:cond delay="0"/>
                                  </p:stCondLst>
                                  <p:childTnLst>
                                    <p:animScale>
                                      <p:cBhvr>
                                        <p:cTn id="14" dur="2000" fill="hold"/>
                                        <p:tgtEl>
                                          <p:spTgt spid="3">
                                            <p:txEl>
                                              <p:pRg st="0" end="0"/>
                                            </p:txEl>
                                          </p:spTgt>
                                        </p:tgtEl>
                                      </p:cBhvr>
                                      <p:by x="150000" y="150000"/>
                                    </p:animScale>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grpId="0" nodeType="clickEffect">
                                  <p:stCondLst>
                                    <p:cond delay="0"/>
                                  </p:stCondLst>
                                  <p:childTnLst>
                                    <p:animScale>
                                      <p:cBhvr>
                                        <p:cTn id="18" dur="2000" fill="hold"/>
                                        <p:tgtEl>
                                          <p:spTgt spid="3">
                                            <p:txEl>
                                              <p:pRg st="1" end="1"/>
                                            </p:txEl>
                                          </p:spTgt>
                                        </p:tgtEl>
                                      </p:cBhvr>
                                      <p:by x="150000" y="150000"/>
                                    </p:animScale>
                                  </p:childTnLst>
                                </p:cTn>
                              </p:par>
                            </p:childTnLst>
                          </p:cTn>
                        </p:par>
                      </p:childTnLst>
                    </p:cTn>
                  </p:par>
                  <p:par>
                    <p:cTn id="19" fill="hold">
                      <p:stCondLst>
                        <p:cond delay="indefinite"/>
                      </p:stCondLst>
                      <p:childTnLst>
                        <p:par>
                          <p:cTn id="20" fill="hold">
                            <p:stCondLst>
                              <p:cond delay="0"/>
                            </p:stCondLst>
                            <p:childTnLst>
                              <p:par>
                                <p:cTn id="21" presetID="6" presetClass="emph" presetSubtype="0" fill="hold" grpId="0" nodeType="clickEffect">
                                  <p:stCondLst>
                                    <p:cond delay="0"/>
                                  </p:stCondLst>
                                  <p:childTnLst>
                                    <p:animScale>
                                      <p:cBhvr>
                                        <p:cTn id="22" dur="2000" fill="hold"/>
                                        <p:tgtEl>
                                          <p:spTgt spid="3">
                                            <p:txEl>
                                              <p:pRg st="2" end="2"/>
                                            </p:txEl>
                                          </p:spTgt>
                                        </p:tgtEl>
                                      </p:cBhvr>
                                      <p:by x="150000" y="150000"/>
                                    </p:animScale>
                                  </p:childTnLst>
                                </p:cTn>
                              </p:par>
                            </p:childTnLst>
                          </p:cTn>
                        </p:par>
                      </p:childTnLst>
                    </p:cTn>
                  </p:par>
                  <p:par>
                    <p:cTn id="23" fill="hold">
                      <p:stCondLst>
                        <p:cond delay="indefinite"/>
                      </p:stCondLst>
                      <p:childTnLst>
                        <p:par>
                          <p:cTn id="24" fill="hold">
                            <p:stCondLst>
                              <p:cond delay="0"/>
                            </p:stCondLst>
                            <p:childTnLst>
                              <p:par>
                                <p:cTn id="25" presetID="6" presetClass="emph" presetSubtype="0" fill="hold" grpId="0" nodeType="clickEffect">
                                  <p:stCondLst>
                                    <p:cond delay="0"/>
                                  </p:stCondLst>
                                  <p:childTnLst>
                                    <p:animScale>
                                      <p:cBhvr>
                                        <p:cTn id="26" dur="2000" fill="hold"/>
                                        <p:tgtEl>
                                          <p:spTgt spid="3">
                                            <p:txEl>
                                              <p:pRg st="3" end="3"/>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500034" y="714356"/>
            <a:ext cx="8229600" cy="704104"/>
          </a:xfrm>
          <a:solidFill>
            <a:schemeClr val="accent5">
              <a:lumMod val="75000"/>
            </a:schemeClr>
          </a:solidFill>
        </p:spPr>
        <p:txBody>
          <a:bodyPr>
            <a:normAutofit/>
          </a:bodyPr>
          <a:lstStyle/>
          <a:p>
            <a:r>
              <a:rPr lang="tr-TR" sz="4000" dirty="0" smtClean="0">
                <a:solidFill>
                  <a:schemeClr val="bg1"/>
                </a:solidFill>
              </a:rPr>
              <a:t>KAYIT SIRASINDA İSTENİLEN BELGELER</a:t>
            </a:r>
            <a:endParaRPr lang="tr-TR" sz="4000" dirty="0">
              <a:solidFill>
                <a:schemeClr val="bg1"/>
              </a:solidFill>
            </a:endParaRPr>
          </a:p>
        </p:txBody>
      </p:sp>
      <p:sp>
        <p:nvSpPr>
          <p:cNvPr id="3" name="2 İçerik Yer Tutucusu"/>
          <p:cNvSpPr>
            <a:spLocks noGrp="1"/>
          </p:cNvSpPr>
          <p:nvPr>
            <p:ph idx="1"/>
          </p:nvPr>
        </p:nvSpPr>
        <p:spPr>
          <a:xfrm>
            <a:off x="714348" y="1785926"/>
            <a:ext cx="7715304" cy="4538674"/>
          </a:xfrm>
          <a:solidFill>
            <a:schemeClr val="accent3">
              <a:lumMod val="60000"/>
              <a:lumOff val="40000"/>
            </a:schemeClr>
          </a:solidFill>
        </p:spPr>
        <p:txBody>
          <a:bodyPr>
            <a:normAutofit fontScale="55000" lnSpcReduction="20000"/>
          </a:bodyPr>
          <a:lstStyle/>
          <a:p>
            <a:pPr algn="just">
              <a:buFont typeface="Wingdings" pitchFamily="2" charset="2"/>
              <a:buChar char="v"/>
            </a:pPr>
            <a:r>
              <a:rPr lang="tr-TR" sz="2800" dirty="0" smtClean="0"/>
              <a:t>Lise diplomasının aslı ve ülkelerindeki T.C. Büyükelçiliği ya da Konsolosluğu’ndan onaylı Türkçe örneği,</a:t>
            </a:r>
          </a:p>
          <a:p>
            <a:pPr algn="just">
              <a:buFont typeface="Wingdings" pitchFamily="2" charset="2"/>
              <a:buChar char="v"/>
            </a:pPr>
            <a:r>
              <a:rPr lang="tr-TR" sz="2800" dirty="0" smtClean="0"/>
              <a:t>Lise diplomasının aslı Türk liselerinden alınan diplomalara denk olduğunu gösteren, T.C. Milli Eğitim Bakanlığı ya da ülkelerindeki T.C Büyükelçiliği’nden alınacak denklik belgesi,</a:t>
            </a:r>
          </a:p>
          <a:p>
            <a:pPr algn="just">
              <a:buFont typeface="Wingdings" pitchFamily="2" charset="2"/>
              <a:buChar char="v"/>
            </a:pPr>
            <a:r>
              <a:rPr lang="tr-TR" sz="2800" dirty="0" smtClean="0"/>
              <a:t>Not belgesinin aslı ve ülkelerindeki T.C. Büyükelçiliği ya da Konsolosluğu’ndan onaylı Türkçe örneği,</a:t>
            </a:r>
          </a:p>
          <a:p>
            <a:pPr algn="just">
              <a:buFont typeface="Wingdings" pitchFamily="2" charset="2"/>
              <a:buChar char="v"/>
            </a:pPr>
            <a:r>
              <a:rPr lang="tr-TR" sz="2800" dirty="0" smtClean="0"/>
              <a:t>Sınav sonuç belgesinin aslı ve ülkelerindeki T.C. Büyükelçiliği ya da Konsolosluğundan onaylı Türkçe örneği,</a:t>
            </a:r>
          </a:p>
          <a:p>
            <a:pPr algn="just">
              <a:buFont typeface="Wingdings" pitchFamily="2" charset="2"/>
              <a:buChar char="v"/>
            </a:pPr>
            <a:r>
              <a:rPr lang="tr-TR" sz="2800" dirty="0" smtClean="0"/>
              <a:t>Resmi kimlik ya da pasaportun kimlik bilgilerini gösteren sayfanın ülkelerindeki T.C. Büyükelçiliği ya da Konsolosluğu’ndan onaylı Türkçe örneği,</a:t>
            </a:r>
          </a:p>
          <a:p>
            <a:pPr algn="just">
              <a:buFont typeface="Wingdings" pitchFamily="2" charset="2"/>
              <a:buChar char="v"/>
            </a:pPr>
            <a:r>
              <a:rPr lang="tr-TR" sz="2800" dirty="0" smtClean="0"/>
              <a:t>Katkı payının yatırıldığını gösteren banka dekontu.</a:t>
            </a:r>
          </a:p>
          <a:p>
            <a:pPr algn="just">
              <a:buFont typeface="Wingdings" pitchFamily="2" charset="2"/>
              <a:buChar char="v"/>
            </a:pPr>
            <a:r>
              <a:rPr lang="tr-TR" sz="2800" dirty="0" smtClean="0"/>
              <a:t>Adayın maddi olanaklarının ülkemizde yükseköğrenimini sürdürebilecek düzeyde olduğunun belgelenmesi (Bu amaçla belirlenen maddi güvence miktarı Ardahan Üniversitesi genel ağ sayfasında ilan edilir.)</a:t>
            </a:r>
          </a:p>
          <a:p>
            <a:pPr algn="just">
              <a:buFont typeface="Wingdings" pitchFamily="2" charset="2"/>
              <a:buChar char="v"/>
            </a:pPr>
            <a:r>
              <a:rPr lang="tr-TR" sz="2800" dirty="0" smtClean="0"/>
              <a:t>Ülkelerindeki T.C. Büyükelçiliği ya da Konsolosluğu’ndan alınacak öğrenci vizesi,</a:t>
            </a:r>
          </a:p>
          <a:p>
            <a:pPr algn="just">
              <a:buFont typeface="Wingdings" pitchFamily="2" charset="2"/>
              <a:buChar char="v"/>
            </a:pPr>
            <a:r>
              <a:rPr lang="tr-TR" sz="2800" dirty="0" smtClean="0"/>
              <a:t>Uluslararası geçerliliği olan yabancı dil belgesi ve Türkçe yeterlilik belgesinin ülkelerindeki T.C.B </a:t>
            </a:r>
            <a:r>
              <a:rPr lang="tr-TR" sz="2800" dirty="0" err="1" smtClean="0"/>
              <a:t>üyükelçiliği</a:t>
            </a:r>
            <a:r>
              <a:rPr lang="tr-TR" sz="2800" dirty="0" smtClean="0"/>
              <a:t> ya da Konsolosluğu’ndan onaylı örneği,</a:t>
            </a:r>
          </a:p>
          <a:p>
            <a:pPr algn="just">
              <a:buFont typeface="Wingdings" pitchFamily="2" charset="2"/>
              <a:buChar char="v"/>
            </a:pPr>
            <a:r>
              <a:rPr lang="tr-TR" sz="2800" dirty="0" smtClean="0"/>
              <a:t>T.C vergi dairelerinden alınmış vergi kimlik numarası.</a:t>
            </a:r>
          </a:p>
          <a:p>
            <a:pPr algn="just">
              <a:buFont typeface="Wingdings" pitchFamily="2" charset="2"/>
              <a:buChar char="v"/>
            </a:pPr>
            <a:r>
              <a:rPr lang="tr-TR" sz="2800" dirty="0" smtClean="0"/>
              <a:t>10 adet vesikalık fotoğraf.</a:t>
            </a:r>
          </a:p>
          <a:p>
            <a:endParaRPr lang="tr-TR"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Effect transition="in" filter="blinds(horizontal)">
                                      <p:cBhvr>
                                        <p:cTn id="12" dur="500"/>
                                        <p:tgtEl>
                                          <p:spTgt spid="3">
                                            <p:bg/>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Effect transition="in" filter="blinds(horizontal)">
                                      <p:cBhvr>
                                        <p:cTn id="17" dur="500"/>
                                        <p:tgtEl>
                                          <p:spTgt spid="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Effect transition="in" filter="blinds(horizontal)">
                                      <p:cBhvr>
                                        <p:cTn id="22" dur="500"/>
                                        <p:tgtEl>
                                          <p:spTgt spid="3">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blinds(horizontal)">
                                      <p:cBhvr>
                                        <p:cTn id="27" dur="500"/>
                                        <p:tgtEl>
                                          <p:spTgt spid="3">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Effect transition="in" filter="blinds(horizontal)">
                                      <p:cBhvr>
                                        <p:cTn id="32" dur="500"/>
                                        <p:tgtEl>
                                          <p:spTgt spid="3">
                                            <p:txEl>
                                              <p:pRg st="3" end="3"/>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Effect transition="in" filter="blinds(horizontal)">
                                      <p:cBhvr>
                                        <p:cTn id="37" dur="500"/>
                                        <p:tgtEl>
                                          <p:spTgt spid="3">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blinds(horizontal)">
                                      <p:cBhvr>
                                        <p:cTn id="42" dur="500"/>
                                        <p:tgtEl>
                                          <p:spTgt spid="3">
                                            <p:txEl>
                                              <p:pRg st="5" end="5"/>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Effect transition="in" filter="blinds(horizontal)">
                                      <p:cBhvr>
                                        <p:cTn id="47" dur="500"/>
                                        <p:tgtEl>
                                          <p:spTgt spid="3">
                                            <p:txEl>
                                              <p:pRg st="6" end="6"/>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
                                            <p:txEl>
                                              <p:pRg st="7" end="7"/>
                                            </p:txEl>
                                          </p:spTgt>
                                        </p:tgtEl>
                                        <p:attrNameLst>
                                          <p:attrName>style.visibility</p:attrName>
                                        </p:attrNameLst>
                                      </p:cBhvr>
                                      <p:to>
                                        <p:strVal val="visible"/>
                                      </p:to>
                                    </p:set>
                                    <p:animEffect transition="in" filter="blinds(horizontal)">
                                      <p:cBhvr>
                                        <p:cTn id="52" dur="500"/>
                                        <p:tgtEl>
                                          <p:spTgt spid="3">
                                            <p:txEl>
                                              <p:pRg st="7" end="7"/>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3">
                                            <p:txEl>
                                              <p:pRg st="8" end="8"/>
                                            </p:txEl>
                                          </p:spTgt>
                                        </p:tgtEl>
                                        <p:attrNameLst>
                                          <p:attrName>style.visibility</p:attrName>
                                        </p:attrNameLst>
                                      </p:cBhvr>
                                      <p:to>
                                        <p:strVal val="visible"/>
                                      </p:to>
                                    </p:set>
                                    <p:animEffect transition="in" filter="blinds(horizontal)">
                                      <p:cBhvr>
                                        <p:cTn id="57" dur="500"/>
                                        <p:tgtEl>
                                          <p:spTgt spid="3">
                                            <p:txEl>
                                              <p:pRg st="8" end="8"/>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3">
                                            <p:txEl>
                                              <p:pRg st="9" end="9"/>
                                            </p:txEl>
                                          </p:spTgt>
                                        </p:tgtEl>
                                        <p:attrNameLst>
                                          <p:attrName>style.visibility</p:attrName>
                                        </p:attrNameLst>
                                      </p:cBhvr>
                                      <p:to>
                                        <p:strVal val="visible"/>
                                      </p:to>
                                    </p:set>
                                    <p:animEffect transition="in" filter="blinds(horizontal)">
                                      <p:cBhvr>
                                        <p:cTn id="62" dur="500"/>
                                        <p:tgtEl>
                                          <p:spTgt spid="3">
                                            <p:txEl>
                                              <p:pRg st="9" end="9"/>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Effect transition="in" filter="blinds(horizontal)">
                                      <p:cBhvr>
                                        <p:cTn id="67" dur="5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kış">
  <a:themeElements>
    <a:clrScheme name="Akış">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Akış">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kış">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327</TotalTime>
  <Words>1066</Words>
  <Application>Microsoft Office PowerPoint</Application>
  <PresentationFormat>Ekran Gösterisi (4:3)</PresentationFormat>
  <Paragraphs>185</Paragraphs>
  <Slides>21</Slides>
  <Notes>0</Notes>
  <HiddenSlides>0</HiddenSlides>
  <MMClips>0</MMClips>
  <ScaleCrop>false</ScaleCrop>
  <HeadingPairs>
    <vt:vector size="4" baseType="variant">
      <vt:variant>
        <vt:lpstr>Tema</vt:lpstr>
      </vt:variant>
      <vt:variant>
        <vt:i4>1</vt:i4>
      </vt:variant>
      <vt:variant>
        <vt:lpstr>Slayt Başlıkları</vt:lpstr>
      </vt:variant>
      <vt:variant>
        <vt:i4>21</vt:i4>
      </vt:variant>
    </vt:vector>
  </HeadingPairs>
  <TitlesOfParts>
    <vt:vector size="22" baseType="lpstr">
      <vt:lpstr>Akış</vt:lpstr>
      <vt:lpstr> </vt:lpstr>
      <vt:lpstr>ARDAHAN ÜNİVERSİTESİ</vt:lpstr>
      <vt:lpstr>Slayt 3</vt:lpstr>
      <vt:lpstr>ADAYLARDA BAŞVURU İÇİN AŞAĞIDAKİ SINAVLARDAN BİRİNDE BAŞARILI OLMA ŞARTI ARANACAKTIR</vt:lpstr>
      <vt:lpstr>Slayt 5</vt:lpstr>
      <vt:lpstr> GENEL İLKELER </vt:lpstr>
      <vt:lpstr>Slayt 7</vt:lpstr>
      <vt:lpstr>Slayt 8</vt:lpstr>
      <vt:lpstr>KAYIT SIRASINDA İSTENİLEN BELGELER</vt:lpstr>
      <vt:lpstr>     ARDAHAN ÜNİVERSİTESİ 2013-2014 YABANCI UYRUKLU ÖĞRENCİ KAYIT TAKVİMİ </vt:lpstr>
      <vt:lpstr>KONTENJANLAR</vt:lpstr>
      <vt:lpstr>Slayt 12</vt:lpstr>
      <vt:lpstr>Slayt 13</vt:lpstr>
      <vt:lpstr>Slayt 14</vt:lpstr>
      <vt:lpstr>Slayt 15</vt:lpstr>
      <vt:lpstr>Slayt 16</vt:lpstr>
      <vt:lpstr>Slayt 17</vt:lpstr>
      <vt:lpstr>Slayt 18</vt:lpstr>
      <vt:lpstr>Slayt 19</vt:lpstr>
      <vt:lpstr>Slayt 20</vt:lpstr>
      <vt:lpstr>Slayt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T.C. ARDAHAN ÜNİVERSİTESİ  ULUSLARAR ARASI ÖĞRENCİLERİN BAŞVURU, KABUL VE KAYIT KOŞULLARI</dc:title>
  <dc:creator>Evrin</dc:creator>
  <cp:lastModifiedBy>evrin</cp:lastModifiedBy>
  <cp:revision>66</cp:revision>
  <dcterms:created xsi:type="dcterms:W3CDTF">2013-03-27T08:53:49Z</dcterms:created>
  <dcterms:modified xsi:type="dcterms:W3CDTF">2013-05-14T06:51:33Z</dcterms:modified>
</cp:coreProperties>
</file>