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4" y="-5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12.04.2013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857884" y="3500438"/>
            <a:ext cx="3104372" cy="1368722"/>
          </a:xfrm>
        </p:spPr>
        <p:txBody>
          <a:bodyPr>
            <a:normAutofit fontScale="90000"/>
          </a:bodyPr>
          <a:lstStyle/>
          <a:p>
            <a:r>
              <a:rPr lang="tr-TR" sz="4400" dirty="0" smtClean="0">
                <a:solidFill>
                  <a:schemeClr val="tx1"/>
                </a:solidFill>
              </a:rPr>
              <a:t>ARDAHAN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sz="4400" dirty="0" smtClean="0">
                <a:solidFill>
                  <a:schemeClr val="tx1"/>
                </a:solidFill>
              </a:rPr>
              <a:t>ÜNİVERSİTESİ</a:t>
            </a:r>
            <a:endParaRPr lang="tr-TR" sz="4400" dirty="0">
              <a:solidFill>
                <a:schemeClr val="tx1"/>
              </a:solidFill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979712" y="5589240"/>
            <a:ext cx="5648672" cy="622920"/>
          </a:xfrm>
        </p:spPr>
        <p:txBody>
          <a:bodyPr>
            <a:normAutofit/>
          </a:bodyPr>
          <a:lstStyle/>
          <a:p>
            <a:r>
              <a:rPr lang="tr-TR" dirty="0" smtClean="0"/>
              <a:t>Öğrenci İşleri Daire Başkanlığı</a:t>
            </a:r>
            <a:endParaRPr lang="tr-TR" dirty="0"/>
          </a:p>
        </p:txBody>
      </p:sp>
      <p:pic>
        <p:nvPicPr>
          <p:cNvPr id="6" name="5 Resim" descr="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1412775"/>
            <a:ext cx="4816556" cy="365701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1780250"/>
          </a:xfrm>
        </p:spPr>
        <p:txBody>
          <a:bodyPr>
            <a:noAutofit/>
          </a:bodyPr>
          <a:lstStyle/>
          <a:p>
            <a:pPr algn="ctr"/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ULUSLAR ARASI ÖĞRENCİLERİN KAYIT </a:t>
            </a:r>
            <a:r>
              <a:rPr lang="tr-TR" b="1" dirty="0" smtClean="0"/>
              <a:t>ÖNCESİ</a:t>
            </a:r>
            <a:r>
              <a:rPr lang="tr-TR" dirty="0" smtClean="0"/>
              <a:t> İŞLEMLERİ</a:t>
            </a:r>
            <a:endParaRPr lang="tr-TR" dirty="0"/>
          </a:p>
        </p:txBody>
      </p:sp>
      <p:pic>
        <p:nvPicPr>
          <p:cNvPr id="4" name="3 İçerik Yer Tutucusu" descr="Ardahan_Üniversitesi_logosu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488" y="3071810"/>
            <a:ext cx="3357586" cy="287519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>
            <a:normAutofit/>
          </a:bodyPr>
          <a:lstStyle/>
          <a:p>
            <a:r>
              <a:rPr lang="tr-TR" sz="2400" dirty="0" smtClean="0"/>
              <a:t>Türkiye’de Yüksek Öğrenim kurumlarının her seviyesinde öğrenim görecek uluslar arası öğrencilerin giriş,vize ve ikamet izni işlemlerine dair yapmaları gerekenler;</a:t>
            </a:r>
            <a:endParaRPr lang="tr-TR" sz="24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857496"/>
            <a:ext cx="8229600" cy="1460186"/>
          </a:xfrm>
        </p:spPr>
        <p:txBody>
          <a:bodyPr>
            <a:normAutofit/>
          </a:bodyPr>
          <a:lstStyle/>
          <a:p>
            <a:r>
              <a:rPr lang="tr-TR" sz="2000" dirty="0" smtClean="0"/>
              <a:t>Yurt dışında yapılacak </a:t>
            </a:r>
            <a:r>
              <a:rPr lang="tr-TR" sz="2000" dirty="0" smtClean="0"/>
              <a:t>işlemler (</a:t>
            </a:r>
            <a:r>
              <a:rPr lang="tr-TR" sz="2000" dirty="0" smtClean="0"/>
              <a:t>Vize İşlemleri)</a:t>
            </a:r>
          </a:p>
          <a:p>
            <a:r>
              <a:rPr lang="tr-TR" sz="2000" dirty="0" smtClean="0"/>
              <a:t>Ülkemize gelişlerinden itibaren yapılacak </a:t>
            </a:r>
            <a:r>
              <a:rPr lang="tr-TR" sz="2000" dirty="0" smtClean="0"/>
              <a:t>işlemler (</a:t>
            </a:r>
            <a:r>
              <a:rPr lang="tr-TR" sz="2000" dirty="0" smtClean="0"/>
              <a:t>İkamet işlemleri)</a:t>
            </a:r>
          </a:p>
          <a:p>
            <a:r>
              <a:rPr lang="tr-TR" sz="2000" dirty="0" smtClean="0"/>
              <a:t>İkamet Tezkeresi aldıktan sonra yapılacak </a:t>
            </a:r>
            <a:r>
              <a:rPr lang="tr-TR" sz="2000" dirty="0" smtClean="0"/>
              <a:t>işlemler (</a:t>
            </a:r>
            <a:r>
              <a:rPr lang="tr-TR" sz="2000" dirty="0" smtClean="0"/>
              <a:t>Bildirim İşlemleri)</a:t>
            </a:r>
          </a:p>
          <a:p>
            <a:endParaRPr lang="tr-TR" sz="2400" dirty="0" smtClean="0"/>
          </a:p>
          <a:p>
            <a:endParaRPr lang="tr-TR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2800" dirty="0" smtClean="0"/>
              <a:t>Yurt Dışında Yapılacak </a:t>
            </a:r>
            <a:r>
              <a:rPr lang="tr-TR" sz="2800" dirty="0" smtClean="0"/>
              <a:t>İşlemler </a:t>
            </a:r>
            <a:br>
              <a:rPr lang="tr-TR" sz="2800" dirty="0" smtClean="0"/>
            </a:br>
            <a:r>
              <a:rPr lang="tr-TR" sz="2800" dirty="0" smtClean="0"/>
              <a:t>(</a:t>
            </a:r>
            <a:r>
              <a:rPr lang="tr-TR" sz="2800" b="1" dirty="0" smtClean="0"/>
              <a:t>Vize İşlemleri</a:t>
            </a:r>
            <a:r>
              <a:rPr lang="tr-TR" sz="2800" dirty="0" smtClean="0"/>
              <a:t>)</a:t>
            </a:r>
            <a:br>
              <a:rPr lang="tr-TR" sz="2800" dirty="0" smtClean="0"/>
            </a:b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28596" y="2357430"/>
            <a:ext cx="8229600" cy="3422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000" dirty="0" smtClean="0"/>
              <a:t>    Uluslararası öğrenciler  Türkiye’nin dış temsilciliklerine aşağıdaki belgelerle müracaat ederek “</a:t>
            </a:r>
            <a:r>
              <a:rPr lang="tr-TR" sz="2000" b="1" dirty="0" smtClean="0"/>
              <a:t>öğrenim vizesi” </a:t>
            </a:r>
            <a:r>
              <a:rPr lang="tr-TR" sz="2000" dirty="0" smtClean="0"/>
              <a:t>almaları gerekir.</a:t>
            </a:r>
          </a:p>
          <a:p>
            <a:pPr marL="457200" indent="-457200">
              <a:buFont typeface="+mj-lt"/>
              <a:buAutoNum type="alphaLcPeriod"/>
            </a:pPr>
            <a:r>
              <a:rPr lang="tr-TR" sz="2000" dirty="0" smtClean="0"/>
              <a:t>Öğrenim göreceği yüksek öğrenim kurumundan alacağı kabul mektubu veya eşdeğer bir belge,</a:t>
            </a:r>
          </a:p>
          <a:p>
            <a:pPr marL="457200" indent="-457200">
              <a:buFont typeface="+mj-lt"/>
              <a:buAutoNum type="alphaLcPeriod"/>
            </a:pPr>
            <a:r>
              <a:rPr lang="tr-TR" sz="2000" dirty="0" smtClean="0"/>
              <a:t>Geçerli ve uzun süreli pasaport,</a:t>
            </a:r>
          </a:p>
          <a:p>
            <a:pPr marL="457200" indent="-457200">
              <a:buFont typeface="+mj-lt"/>
              <a:buAutoNum type="alphaLcPeriod"/>
            </a:pPr>
            <a:r>
              <a:rPr lang="tr-TR" sz="2000" dirty="0" smtClean="0"/>
              <a:t>Türkiye’de öğrenim süresince geçimini sağlayacak maddi imkanlara sahip olduğunu gösteren belge(banka hesabı,burs belgesi vb.)</a:t>
            </a:r>
          </a:p>
          <a:p>
            <a:pPr marL="457200" indent="-457200">
              <a:buFont typeface="+mj-lt"/>
              <a:buAutoNum type="alphaLcPeriod"/>
            </a:pPr>
            <a:r>
              <a:rPr lang="tr-TR" sz="2000" dirty="0" smtClean="0"/>
              <a:t>Uyruğa ve karşılıklılığa göre belirlenen vize harcı,</a:t>
            </a:r>
          </a:p>
          <a:p>
            <a:pPr marL="457200" indent="-457200">
              <a:buFont typeface="+mj-lt"/>
              <a:buAutoNum type="alphaLcPeriod"/>
            </a:pPr>
            <a:r>
              <a:rPr lang="tr-TR" sz="2000" dirty="0" smtClean="0"/>
              <a:t>Konsolosluk tarafından ilave belgeler istenebilir.</a:t>
            </a:r>
            <a:endParaRPr lang="tr-TR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sz="2800" dirty="0" smtClean="0"/>
              <a:t>Ülkemize Gelişlerinden İtibaren Yapmaları Gereken </a:t>
            </a:r>
            <a:r>
              <a:rPr lang="tr-TR" sz="2800" dirty="0" smtClean="0"/>
              <a:t>İşlemler </a:t>
            </a:r>
            <a:br>
              <a:rPr lang="tr-TR" sz="2800" dirty="0" smtClean="0"/>
            </a:br>
            <a:r>
              <a:rPr lang="tr-TR" sz="2800" dirty="0" smtClean="0"/>
              <a:t>(</a:t>
            </a:r>
            <a:r>
              <a:rPr lang="tr-TR" sz="2800" b="1" dirty="0" smtClean="0"/>
              <a:t>İkamet İşlemleri</a:t>
            </a:r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tr-TR" dirty="0" smtClean="0"/>
              <a:t>	</a:t>
            </a:r>
            <a:r>
              <a:rPr lang="tr-TR" sz="2000" dirty="0" smtClean="0"/>
              <a:t>Türkiye’ye girilen tarihten itibaren en geç 30 gün içerisinde aşağıdaki belgelerle birlikte öğrenim görülecek ilin emniyet müdürlüğü yabancılar şubesine müracaat ederek yabancılara mahsus ikamet tezkeresi alınması zorunludur.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Yükseköğretim kurumundan aldıkları kayıt/kabul belgesi veya eşdeğer bir belge,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Geçerli ve uzun süreli pasaport,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Dış temsilcilikten alınana öğrenim vizesi,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Türkiye’de öğrenim süresince geçimini sağlayacak maddi imkanlara sahip olduğunu gösteren(banka hesabı,burs belgesi vb.) belge,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Her yıl başında resmi gazetede yayınlanan ikamet tezkeresi değerli kağıt bedeli,</a:t>
            </a:r>
          </a:p>
          <a:p>
            <a:pPr marL="514350" indent="-514350" algn="just">
              <a:buFont typeface="+mj-lt"/>
              <a:buAutoNum type="alphaLcPeriod"/>
            </a:pPr>
            <a:r>
              <a:rPr lang="tr-TR" sz="2000" dirty="0" smtClean="0"/>
              <a:t>Gerekli görüldüğü takdirde ilave belgeler istenebilir.</a:t>
            </a:r>
          </a:p>
          <a:p>
            <a:pPr marL="514350" indent="-514350" algn="just">
              <a:buFont typeface="+mj-lt"/>
              <a:buAutoNum type="alphaLcPeriod"/>
            </a:pPr>
            <a:endParaRPr lang="tr-TR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/>
          </a:bodyPr>
          <a:lstStyle/>
          <a:p>
            <a:pPr algn="ctr"/>
            <a:r>
              <a:rPr lang="tr-TR" sz="2800" dirty="0" smtClean="0"/>
              <a:t>İkamet Tezkeresi Aldıktan Sonra Yapılacak </a:t>
            </a:r>
            <a:r>
              <a:rPr lang="tr-TR" sz="2800" dirty="0" smtClean="0"/>
              <a:t>İşlemler (</a:t>
            </a:r>
            <a:r>
              <a:rPr lang="tr-TR" sz="2800" b="1" dirty="0" smtClean="0"/>
              <a:t>Bildirim İşlemleri</a:t>
            </a:r>
            <a:r>
              <a:rPr lang="tr-TR" sz="2800" dirty="0" smtClean="0"/>
              <a:t>)</a:t>
            </a:r>
            <a:endParaRPr lang="tr-TR" sz="28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67544" y="1916832"/>
            <a:ext cx="8229600" cy="4101088"/>
          </a:xfrm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lphaLcPeriod"/>
            </a:pPr>
            <a:r>
              <a:rPr lang="tr-TR" sz="2000" dirty="0" smtClean="0">
                <a:latin typeface="+mj-lt"/>
              </a:rPr>
              <a:t>Öğrenim amaçlı ikamet tezkeresi alan uluslararası öğrenciler  yabancılara mahsus kimlik numarası tahsis işlemine Nüfus ve Vatandaşlık İşleri Genel Müdürlüğü kimlik sorgulama sayfası </a:t>
            </a:r>
            <a:r>
              <a:rPr lang="tr-TR" sz="2000" dirty="0" err="1" smtClean="0">
                <a:latin typeface="+mj-lt"/>
              </a:rPr>
              <a:t>htpp</a:t>
            </a:r>
            <a:r>
              <a:rPr lang="tr-TR" sz="2000" dirty="0" smtClean="0">
                <a:latin typeface="+mj-lt"/>
              </a:rPr>
              <a:t>://</a:t>
            </a:r>
            <a:r>
              <a:rPr lang="tr-TR" sz="2000" dirty="0" err="1" smtClean="0">
                <a:latin typeface="+mj-lt"/>
              </a:rPr>
              <a:t>tckimlik</a:t>
            </a:r>
            <a:r>
              <a:rPr lang="tr-TR" sz="2000" dirty="0" smtClean="0">
                <a:latin typeface="+mj-lt"/>
              </a:rPr>
              <a:t>.</a:t>
            </a:r>
            <a:r>
              <a:rPr lang="tr-TR" sz="2000" dirty="0" err="1" smtClean="0">
                <a:latin typeface="+mj-lt"/>
              </a:rPr>
              <a:t>nvi</a:t>
            </a:r>
            <a:r>
              <a:rPr lang="tr-TR" sz="2000" dirty="0" smtClean="0">
                <a:latin typeface="+mj-lt"/>
              </a:rPr>
              <a:t>.gov.tr/</a:t>
            </a:r>
            <a:r>
              <a:rPr lang="tr-TR" sz="2000" dirty="0" err="1" smtClean="0">
                <a:latin typeface="+mj-lt"/>
              </a:rPr>
              <a:t>anonimsorgu</a:t>
            </a:r>
            <a:r>
              <a:rPr lang="tr-TR" sz="2000" dirty="0" smtClean="0">
                <a:latin typeface="+mj-lt"/>
              </a:rPr>
              <a:t>.html adresinden öğrenebilmektedir.</a:t>
            </a:r>
          </a:p>
          <a:p>
            <a:pPr marL="514350" indent="-514350">
              <a:buFont typeface="+mj-lt"/>
              <a:buAutoNum type="alphaLcPeriod"/>
            </a:pPr>
            <a:r>
              <a:rPr lang="tr-TR" sz="2000" dirty="0" smtClean="0">
                <a:latin typeface="+mj-lt"/>
              </a:rPr>
              <a:t>İkamet tezkere süresini uzatmak isteyen uluslararası  öğrencilerin ikamet tezkeresinde belirtilen sürenin sona ermeden önce yada sona ermesinden en geç 15 gün içerisinde Emniyet Yabancılar birimlerine müracaat ederek sürelerini uzatmaları gerekmektedir.</a:t>
            </a:r>
          </a:p>
          <a:p>
            <a:pPr marL="514350" indent="-514350">
              <a:buFont typeface="+mj-lt"/>
              <a:buAutoNum type="alphaLcPeriod"/>
            </a:pPr>
            <a:r>
              <a:rPr lang="tr-TR" sz="2000" dirty="0" smtClean="0">
                <a:latin typeface="+mj-lt"/>
              </a:rPr>
              <a:t>Mezuniyet , kayıt sildirme , öğrencilikle ilişiğinin kesilmesi,devamsızlık vb. hallerde meydana gelecek değişiklikler </a:t>
            </a:r>
            <a:r>
              <a:rPr lang="tr-TR" sz="2000" b="1" dirty="0" smtClean="0">
                <a:latin typeface="+mj-lt"/>
              </a:rPr>
              <a:t>15 gün </a:t>
            </a:r>
            <a:r>
              <a:rPr lang="tr-TR" sz="2000" dirty="0" smtClean="0">
                <a:latin typeface="+mj-lt"/>
              </a:rPr>
              <a:t>içerisinde adres değişikliği ise </a:t>
            </a:r>
            <a:r>
              <a:rPr lang="tr-TR" sz="2000" b="1" dirty="0" smtClean="0">
                <a:latin typeface="+mj-lt"/>
              </a:rPr>
              <a:t>48 saat </a:t>
            </a:r>
            <a:r>
              <a:rPr lang="tr-TR" sz="2000" dirty="0" smtClean="0">
                <a:latin typeface="+mj-lt"/>
              </a:rPr>
              <a:t>içerisinde Emniyet Yabancılar birimlerine bildirilmesi gerekmektedir.</a:t>
            </a:r>
          </a:p>
          <a:p>
            <a:pPr marL="514350" indent="-514350">
              <a:buFont typeface="+mj-lt"/>
              <a:buAutoNum type="alphaLcPeriod"/>
            </a:pPr>
            <a:r>
              <a:rPr lang="tr-TR" sz="2000" dirty="0" smtClean="0">
                <a:latin typeface="+mj-lt"/>
              </a:rPr>
              <a:t>İkamet tezkerelerinde silinti ve kazıntı yapılmaması ve ikamet tezkerelerinin kaybedilmesi durumunda derhal Emniyet Yabancılar birimlerine müracaat ederek yenisinin alınması </a:t>
            </a:r>
            <a:r>
              <a:rPr lang="tr-TR" sz="2000" smtClean="0">
                <a:latin typeface="+mj-lt"/>
              </a:rPr>
              <a:t>gerekmektedir</a:t>
            </a:r>
            <a:r>
              <a:rPr lang="tr-TR" sz="2000" smtClean="0">
                <a:latin typeface="+mj-lt"/>
              </a:rPr>
              <a:t>.</a:t>
            </a:r>
            <a:endParaRPr lang="tr-TR" sz="2000" dirty="0" smtClean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48</TotalTime>
  <Words>247</Words>
  <Application>Microsoft Office PowerPoint</Application>
  <PresentationFormat>Ekran Gösterisi (4:3)</PresentationFormat>
  <Paragraphs>27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ARDAHAN ÜNİVERSİTESİ</vt:lpstr>
      <vt:lpstr>  ULUSLAR ARASI ÖĞRENCİLERİN KAYIT ÖNCESİ İŞLEMLERİ</vt:lpstr>
      <vt:lpstr>Türkiye’de Yüksek Öğrenim kurumlarının her seviyesinde öğrenim görecek uluslar arası öğrencilerin giriş,vize ve ikamet izni işlemlerine dair yapmaları gerekenler;</vt:lpstr>
      <vt:lpstr>Yurt Dışında Yapılacak İşlemler  (Vize İşlemleri) </vt:lpstr>
      <vt:lpstr>Ülkemize Gelişlerinden İtibaren Yapmaları Gereken İşlemler  (İkamet İşlemleri)</vt:lpstr>
      <vt:lpstr>İkamet Tezkeresi Aldıktan Sonra Yapılacak İşlemler (Bildirim İşlemleri)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ARDAHAN ÜNİVERSİTESİ</dc:title>
  <dc:creator>ibrahim</dc:creator>
  <cp:lastModifiedBy>orhan</cp:lastModifiedBy>
  <cp:revision>9</cp:revision>
  <dcterms:created xsi:type="dcterms:W3CDTF">2013-04-11T14:40:58Z</dcterms:created>
  <dcterms:modified xsi:type="dcterms:W3CDTF">2013-04-12T05:43:25Z</dcterms:modified>
</cp:coreProperties>
</file>